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18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notesSlides/notesSlide13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6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4"/>
  </p:notesMasterIdLst>
  <p:sldIdLst>
    <p:sldId id="334" r:id="rId2"/>
    <p:sldId id="351" r:id="rId3"/>
    <p:sldId id="352" r:id="rId4"/>
    <p:sldId id="353" r:id="rId5"/>
    <p:sldId id="354" r:id="rId6"/>
    <p:sldId id="296" r:id="rId7"/>
    <p:sldId id="297" r:id="rId8"/>
    <p:sldId id="300" r:id="rId9"/>
    <p:sldId id="377" r:id="rId10"/>
    <p:sldId id="373" r:id="rId11"/>
    <p:sldId id="374" r:id="rId12"/>
    <p:sldId id="375" r:id="rId13"/>
    <p:sldId id="378" r:id="rId14"/>
    <p:sldId id="369" r:id="rId15"/>
    <p:sldId id="370" r:id="rId16"/>
    <p:sldId id="371" r:id="rId17"/>
    <p:sldId id="372" r:id="rId18"/>
    <p:sldId id="362" r:id="rId19"/>
    <p:sldId id="258" r:id="rId20"/>
    <p:sldId id="270" r:id="rId21"/>
    <p:sldId id="271" r:id="rId22"/>
    <p:sldId id="273" r:id="rId23"/>
    <p:sldId id="304" r:id="rId24"/>
    <p:sldId id="279" r:id="rId25"/>
    <p:sldId id="311" r:id="rId26"/>
    <p:sldId id="379" r:id="rId27"/>
    <p:sldId id="367" r:id="rId28"/>
    <p:sldId id="368" r:id="rId29"/>
    <p:sldId id="363" r:id="rId30"/>
    <p:sldId id="266" r:id="rId31"/>
    <p:sldId id="262" r:id="rId32"/>
    <p:sldId id="348" r:id="rId33"/>
    <p:sldId id="349" r:id="rId34"/>
    <p:sldId id="380" r:id="rId35"/>
    <p:sldId id="384" r:id="rId36"/>
    <p:sldId id="385" r:id="rId37"/>
    <p:sldId id="381" r:id="rId38"/>
    <p:sldId id="382" r:id="rId39"/>
    <p:sldId id="383" r:id="rId40"/>
    <p:sldId id="386" r:id="rId41"/>
    <p:sldId id="387" r:id="rId42"/>
    <p:sldId id="388" r:id="rId43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3" d="100"/>
          <a:sy n="63" d="100"/>
        </p:scale>
        <p:origin x="-1080" y="-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7068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itchFamily="34" charset="0"/>
              </a:defRPr>
            </a:lvl1pPr>
          </a:lstStyle>
          <a:p>
            <a:fld id="{E876DB9D-E306-4B44-B04F-DD97C27665BC}" type="datetimeFigureOut">
              <a:rPr lang="en-US"/>
              <a:pPr/>
              <a:t>10/21/2012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itchFamily="34" charset="0"/>
              </a:defRPr>
            </a:lvl1pPr>
          </a:lstStyle>
          <a:p>
            <a:fld id="{F736C858-2BBE-4A06-B300-FA56653CE208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5602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5602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0418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>
              <a:ea typeface="ＭＳ Ｐゴシック" pitchFamily="34" charset="-128"/>
            </a:endParaRPr>
          </a:p>
        </p:txBody>
      </p:sp>
      <p:sp>
        <p:nvSpPr>
          <p:cNvPr id="6041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F8E4A970-4299-4696-9B1D-0050717E30B8}" type="slidenum">
              <a:rPr lang="en-US"/>
              <a:pPr/>
              <a:t>30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28652D94-8079-4DE0-9A7C-88D833B560E9}" type="slidenum">
              <a:rPr lang="en-US"/>
              <a:pPr/>
              <a:t>32</a:t>
            </a:fld>
            <a:endParaRPr lang="en-US"/>
          </a:p>
        </p:txBody>
      </p:sp>
      <p:sp>
        <p:nvSpPr>
          <p:cNvPr id="880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8067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>
                <a:ea typeface="ＭＳ Ｐゴシック" pitchFamily="34" charset="-128"/>
              </a:rPr>
              <a:t>The TDS can use NcML to wrap datasets that are being served, adding or fixing metadata. The client doesn</a:t>
            </a:r>
            <a:r>
              <a:rPr lang="ja-JP" altLang="en-US" smtClean="0">
                <a:ea typeface="ＭＳ Ｐゴシック" pitchFamily="34" charset="-128"/>
              </a:rPr>
              <a:t>’</a:t>
            </a:r>
            <a:r>
              <a:rPr lang="en-US" altLang="ja-JP" smtClean="0">
                <a:ea typeface="ＭＳ Ｐゴシック" pitchFamily="34" charset="-128"/>
              </a:rPr>
              <a:t>t see the NcML, it sees only the dataset the NcML describes. The NcML aggregation capability is what the TDS uses as the replacement to the old OPeNDAP aggregation server.</a:t>
            </a:r>
            <a:endParaRPr lang="en-US" smtClean="0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3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011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>
              <a:ea typeface="ＭＳ Ｐゴシック" pitchFamily="34" charset="-128"/>
            </a:endParaRPr>
          </a:p>
        </p:txBody>
      </p:sp>
      <p:sp>
        <p:nvSpPr>
          <p:cNvPr id="9011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142CA728-3DED-4271-8AF2-B39794959C4E}" type="slidenum">
              <a:rPr lang="en-US"/>
              <a:pPr/>
              <a:t>33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5602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867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>
              <a:ea typeface="ＭＳ Ｐゴシック" pitchFamily="34" charset="-128"/>
            </a:endParaRPr>
          </a:p>
        </p:txBody>
      </p:sp>
      <p:sp>
        <p:nvSpPr>
          <p:cNvPr id="2867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65F8E30F-6568-491E-95ED-0ADB9F3BCC10}" type="slidenum">
              <a:rPr lang="en-US"/>
              <a:pPr/>
              <a:t>37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22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>
              <a:ea typeface="ＭＳ Ｐゴシック" pitchFamily="34" charset="-128"/>
            </a:endParaRPr>
          </a:p>
        </p:txBody>
      </p:sp>
      <p:sp>
        <p:nvSpPr>
          <p:cNvPr id="3072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2D3B9651-D478-42A9-880E-F75F7F0ED149}" type="slidenum">
              <a:rPr lang="en-US"/>
              <a:pPr/>
              <a:t>38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2770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>
              <a:ea typeface="ＭＳ Ｐゴシック" pitchFamily="34" charset="-128"/>
            </a:endParaRPr>
          </a:p>
        </p:txBody>
      </p:sp>
      <p:sp>
        <p:nvSpPr>
          <p:cNvPr id="3277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989DB292-E59D-4006-97D0-325325B05451}" type="slidenum">
              <a:rPr lang="en-US"/>
              <a:pPr/>
              <a:t>39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3EE8232D-DFA3-44A1-8C8D-2F4D79724C19}" type="slidenum">
              <a:rPr lang="en-US"/>
              <a:pPr/>
              <a:t>40</a:t>
            </a:fld>
            <a:endParaRPr lang="en-US"/>
          </a:p>
        </p:txBody>
      </p:sp>
      <p:sp>
        <p:nvSpPr>
          <p:cNvPr id="522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2227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7650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3072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</a:endParaRPr>
          </a:p>
        </p:txBody>
      </p:sp>
      <p:sp>
        <p:nvSpPr>
          <p:cNvPr id="3072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36B71B42-3037-5045-BCC5-46829A9CDFCD}" type="slidenum">
              <a:rPr lang="en-US" sz="1200">
                <a:latin typeface="Calibri" charset="0"/>
              </a:rPr>
              <a:pPr eaLnBrk="1" hangingPunct="1"/>
              <a:t>5</a:t>
            </a:fld>
            <a:endParaRPr lang="en-US" sz="1200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355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>
              <a:ea typeface="ＭＳ Ｐゴシック" pitchFamily="34" charset="-128"/>
            </a:endParaRPr>
          </a:p>
        </p:txBody>
      </p:sp>
      <p:sp>
        <p:nvSpPr>
          <p:cNvPr id="2355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D74CDFA4-7C83-4587-8790-7A7AC63AD693}" type="slidenum">
              <a:rPr lang="en-US"/>
              <a:pPr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5602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>
              <a:ea typeface="ＭＳ Ｐゴシック" pitchFamily="34" charset="-128"/>
            </a:endParaRPr>
          </a:p>
        </p:txBody>
      </p:sp>
      <p:sp>
        <p:nvSpPr>
          <p:cNvPr id="2560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A4AFBE47-6245-4FC3-8A9F-25D65316C9B7}" type="slidenum">
              <a:rPr lang="en-US"/>
              <a:pPr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5602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A59B59A8-BAAB-466D-9448-BF06B4C99C93}" type="slidenum">
              <a:rPr lang="en-US"/>
              <a:pPr/>
              <a:t>19</a:t>
            </a:fld>
            <a:endParaRPr lang="en-US"/>
          </a:p>
        </p:txBody>
      </p:sp>
      <p:sp>
        <p:nvSpPr>
          <p:cNvPr id="440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32DBE76-5E1F-4287-BF88-19EF74594755}" type="slidenum">
              <a:rPr lang="en-US"/>
              <a:pPr/>
              <a:t>27</a:t>
            </a:fld>
            <a:endParaRPr lang="en-US"/>
          </a:p>
        </p:txBody>
      </p:sp>
      <p:sp>
        <p:nvSpPr>
          <p:cNvPr id="5121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2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18E6898-DDC5-4FDD-9793-81A38D86645F}" type="slidenum">
              <a:rPr lang="en-US"/>
              <a:pPr/>
              <a:t>28</a:t>
            </a:fld>
            <a:endParaRPr lang="en-US"/>
          </a:p>
        </p:txBody>
      </p:sp>
      <p:sp>
        <p:nvSpPr>
          <p:cNvPr id="6145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146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9733075-B937-4BAF-83C4-96C0821F23F9}" type="datetimeFigureOut">
              <a:rPr lang="en-US"/>
              <a:pPr/>
              <a:t>10/21/2012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8928739-D8C7-4E46-9803-E3D28BEC9101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604D9F0-FCF0-4784-A26A-9F3C18120BA3}" type="datetimeFigureOut">
              <a:rPr lang="en-US"/>
              <a:pPr/>
              <a:t>10/21/2012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447CD84-6D3F-4976-BA31-9E9193ECF3F7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88F8E28-9CC3-43A4-A69F-23F6C72E22D1}" type="datetimeFigureOut">
              <a:rPr lang="en-US"/>
              <a:pPr/>
              <a:t>10/21/2012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A894C8C-19A4-4C8C-9DC0-98201C1BBE77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6481" y="273629"/>
            <a:ext cx="8226720" cy="114348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0"/>
          </p:nvPr>
        </p:nvSpPr>
        <p:spPr>
          <a:xfrm>
            <a:off x="456481" y="6247376"/>
            <a:ext cx="2128320" cy="47093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idx="11"/>
          </p:nvPr>
        </p:nvSpPr>
        <p:spPr>
          <a:xfrm>
            <a:off x="3127680" y="6247376"/>
            <a:ext cx="2897280" cy="47093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>
          <a:xfrm>
            <a:off x="6556321" y="6247376"/>
            <a:ext cx="2128320" cy="470930"/>
          </a:xfrm>
        </p:spPr>
        <p:txBody>
          <a:bodyPr/>
          <a:lstStyle>
            <a:lvl1pPr>
              <a:defRPr/>
            </a:lvl1pPr>
          </a:lstStyle>
          <a:p>
            <a:fld id="{D6EC3E8A-A308-4061-880A-5EDE801202A0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45805FD-CF92-414D-827A-87ECFDB5DF84}" type="datetimeFigureOut">
              <a:rPr lang="en-US"/>
              <a:pPr/>
              <a:t>10/21/2012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77F899A-02AD-4ABF-8F3A-87381C6EBEE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7F5D480-00FC-4A5D-B3A6-67A5E2CC1127}" type="datetimeFigureOut">
              <a:rPr lang="en-US"/>
              <a:pPr/>
              <a:t>10/21/2012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87F8387-EB5D-46D1-B613-6C980733D7B1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DA0C6E8-E896-41EE-B3F3-CA023CEE828C}" type="datetimeFigureOut">
              <a:rPr lang="en-US"/>
              <a:pPr/>
              <a:t>10/21/2012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DF84C3D-FD70-4B41-AB16-CAC065EE36FB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0C5A4CB-DA07-42FB-B62B-1F9DF6C0AEE6}" type="datetimeFigureOut">
              <a:rPr lang="en-US"/>
              <a:pPr/>
              <a:t>10/21/2012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6B2DEE1-091F-409F-8D8E-971DB20B6C94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E3B5A5F-A438-4247-908C-5C1CBB61221A}" type="datetimeFigureOut">
              <a:rPr lang="en-US"/>
              <a:pPr/>
              <a:t>10/21/2012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D3DA185-7745-4CDC-BE38-13AFAA7F76A2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DA6B9AB-4449-4D7D-BCE5-8920827914E4}" type="datetimeFigureOut">
              <a:rPr lang="en-US"/>
              <a:pPr/>
              <a:t>10/21/2012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5FE37B4-57B9-46C9-89A6-470D88FF6850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41F28A2-670C-4EA8-9A0C-4F39BE2A6257}" type="datetimeFigureOut">
              <a:rPr lang="en-US"/>
              <a:pPr/>
              <a:t>10/21/2012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0C22CD2-446E-4312-8769-590DACE0D4FA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03ABDD1-E364-404E-A155-882FFF4C292F}" type="datetimeFigureOut">
              <a:rPr lang="en-US"/>
              <a:pPr/>
              <a:t>10/21/2012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C773FD3-C3B7-4D57-BB4C-8B6F3B16FD18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  <a:latin typeface="Calibri" pitchFamily="34" charset="0"/>
              </a:defRPr>
            </a:lvl1pPr>
          </a:lstStyle>
          <a:p>
            <a:fld id="{BC444B85-4330-407E-BB27-204416B44651}" type="datetimeFigureOut">
              <a:rPr lang="en-US"/>
              <a:pPr/>
              <a:t>10/21/2012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Calibri" pitchFamily="34" charset="0"/>
              </a:defRPr>
            </a:lvl1pPr>
          </a:lstStyle>
          <a:p>
            <a:fld id="{919045C0-8682-4159-9EA5-1467A8227A7C}" type="slidenum">
              <a:rPr lang="en-US"/>
              <a:pPr/>
              <a:t>‹#›</a:t>
            </a:fld>
            <a:endParaRPr lang="en-US"/>
          </a:p>
        </p:txBody>
      </p:sp>
      <p:pic>
        <p:nvPicPr>
          <p:cNvPr id="1031" name="Picture 6" descr="Unidata_Logo_for_StratPlan.png"/>
          <p:cNvPicPr>
            <a:picLocks noChangeAspect="1"/>
          </p:cNvPicPr>
          <p:nvPr userDrawn="1"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76200" y="76200"/>
            <a:ext cx="604838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0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ＭＳ Ｐゴシック" charset="0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://en.wikipedia.org/wiki/Web_Map_Service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unidata.ucar.edu/software/netcdf-java/formats/DataDiscoveryAttConvention.html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9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itle 1"/>
          <p:cNvSpPr>
            <a:spLocks noGrp="1"/>
          </p:cNvSpPr>
          <p:nvPr>
            <p:ph type="ctrTitle"/>
          </p:nvPr>
        </p:nvSpPr>
        <p:spPr>
          <a:xfrm>
            <a:off x="533400" y="914400"/>
            <a:ext cx="8001000" cy="2994025"/>
          </a:xfrm>
        </p:spPr>
        <p:txBody>
          <a:bodyPr/>
          <a:lstStyle/>
          <a:p>
            <a:pPr eaLnBrk="1" hangingPunct="1"/>
            <a:r>
              <a:rPr lang="en-US" sz="3200" dirty="0" smtClean="0">
                <a:solidFill>
                  <a:srgbClr val="7F7F7F"/>
                </a:solidFill>
                <a:ea typeface="ＭＳ Ｐゴシック" pitchFamily="34" charset="-128"/>
              </a:rPr>
              <a:t>Unidata</a:t>
            </a:r>
            <a:r>
              <a:rPr lang="ja-JP" altLang="en-US" sz="3200" smtClean="0">
                <a:solidFill>
                  <a:srgbClr val="7F7F7F"/>
                </a:solidFill>
                <a:ea typeface="ＭＳ Ｐゴシック" pitchFamily="34" charset="-128"/>
              </a:rPr>
              <a:t>’</a:t>
            </a:r>
            <a:r>
              <a:rPr lang="en-US" altLang="ja-JP" sz="3200" dirty="0" smtClean="0">
                <a:solidFill>
                  <a:srgbClr val="7F7F7F"/>
                </a:solidFill>
                <a:ea typeface="ＭＳ Ｐゴシック" pitchFamily="34" charset="-128"/>
              </a:rPr>
              <a:t>s TDS Workshop</a:t>
            </a:r>
            <a:br>
              <a:rPr lang="en-US" altLang="ja-JP" sz="3200" dirty="0" smtClean="0">
                <a:solidFill>
                  <a:srgbClr val="7F7F7F"/>
                </a:solidFill>
                <a:ea typeface="ＭＳ Ｐゴシック" pitchFamily="34" charset="-128"/>
              </a:rPr>
            </a:br>
            <a:r>
              <a:rPr lang="en-US" altLang="ja-JP" sz="3200" dirty="0" smtClean="0">
                <a:solidFill>
                  <a:srgbClr val="7F7F7F"/>
                </a:solidFill>
                <a:ea typeface="ＭＳ Ｐゴシック" pitchFamily="34" charset="-128"/>
              </a:rPr>
              <a:t/>
            </a:r>
            <a:br>
              <a:rPr lang="en-US" altLang="ja-JP" sz="3200" dirty="0" smtClean="0">
                <a:solidFill>
                  <a:srgbClr val="7F7F7F"/>
                </a:solidFill>
                <a:ea typeface="ＭＳ Ｐゴシック" pitchFamily="34" charset="-128"/>
              </a:rPr>
            </a:br>
            <a:r>
              <a:rPr lang="en-US" altLang="ja-JP" dirty="0" smtClean="0">
                <a:ea typeface="ＭＳ Ｐゴシック" pitchFamily="34" charset="-128"/>
              </a:rPr>
              <a:t>TDS Overview – Part II</a:t>
            </a:r>
            <a:br>
              <a:rPr lang="en-US" altLang="ja-JP" dirty="0" smtClean="0">
                <a:ea typeface="ＭＳ Ｐゴシック" pitchFamily="34" charset="-128"/>
              </a:rPr>
            </a:br>
            <a:r>
              <a:rPr lang="en-US" altLang="ja-JP" dirty="0" smtClean="0">
                <a:ea typeface="ＭＳ Ｐゴシック" pitchFamily="34" charset="-128"/>
              </a:rPr>
              <a:t/>
            </a:r>
            <a:br>
              <a:rPr lang="en-US" altLang="ja-JP" dirty="0" smtClean="0">
                <a:ea typeface="ＭＳ Ｐゴシック" pitchFamily="34" charset="-128"/>
              </a:rPr>
            </a:br>
            <a:endParaRPr lang="en-US" dirty="0" smtClean="0">
              <a:solidFill>
                <a:srgbClr val="7F7F7F"/>
              </a:solidFill>
              <a:ea typeface="ＭＳ Ｐゴシック" pitchFamily="34" charset="-128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724400"/>
            <a:ext cx="6400800" cy="990600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buFont typeface="Arial" charset="0"/>
              <a:buNone/>
              <a:defRPr/>
            </a:pPr>
            <a:r>
              <a:rPr lang="en-US" dirty="0"/>
              <a:t>22-24 October 2012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CF-1.6 Discrete Geometry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600200"/>
            <a:ext cx="8458200" cy="4525963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Originally called </a:t>
            </a:r>
            <a:r>
              <a:rPr lang="en-US" i="1" dirty="0" smtClean="0"/>
              <a:t>Point Observation Convention</a:t>
            </a:r>
          </a:p>
          <a:p>
            <a:r>
              <a:rPr lang="en-US" dirty="0" smtClean="0"/>
              <a:t>Encoding standard for </a:t>
            </a:r>
            <a:r>
              <a:rPr lang="en-US" dirty="0" err="1" smtClean="0"/>
              <a:t>netCDF</a:t>
            </a:r>
            <a:r>
              <a:rPr lang="en-US" dirty="0" smtClean="0"/>
              <a:t> classic files</a:t>
            </a:r>
          </a:p>
          <a:p>
            <a:pPr lvl="1"/>
            <a:r>
              <a:rPr lang="en-US" dirty="0" smtClean="0"/>
              <a:t>Challenge: represent ragged arrays efficiently</a:t>
            </a:r>
          </a:p>
          <a:p>
            <a:r>
              <a:rPr lang="en-US" dirty="0" smtClean="0"/>
              <a:t>Classifies data according to connectedness of time/space coordinates</a:t>
            </a:r>
          </a:p>
          <a:p>
            <a:r>
              <a:rPr lang="en-US" dirty="0" smtClean="0"/>
              <a:t>Defines </a:t>
            </a:r>
            <a:r>
              <a:rPr lang="en-US" dirty="0" err="1" smtClean="0"/>
              <a:t>netCDF</a:t>
            </a:r>
            <a:r>
              <a:rPr lang="en-US" dirty="0" smtClean="0"/>
              <a:t> data structures that represent </a:t>
            </a:r>
            <a:r>
              <a:rPr lang="en-US" i="1" dirty="0" smtClean="0"/>
              <a:t>features</a:t>
            </a:r>
            <a:endParaRPr lang="en-US" dirty="0" smtClean="0"/>
          </a:p>
          <a:p>
            <a:r>
              <a:rPr lang="en-US" dirty="0" smtClean="0"/>
              <a:t>Make it easy / efficient to </a:t>
            </a:r>
          </a:p>
          <a:p>
            <a:pPr lvl="1"/>
            <a:r>
              <a:rPr lang="en-US" dirty="0" smtClean="0"/>
              <a:t>Store collections of features in one file </a:t>
            </a:r>
          </a:p>
          <a:p>
            <a:pPr lvl="1"/>
            <a:r>
              <a:rPr lang="en-US" dirty="0" smtClean="0"/>
              <a:t>Read a Feature from a file</a:t>
            </a:r>
          </a:p>
          <a:p>
            <a:pPr lvl="1"/>
            <a:r>
              <a:rPr lang="en-US" dirty="0" smtClean="0"/>
              <a:t>Subset the collection by space and time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i="1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1371600"/>
            <a:ext cx="8229600" cy="4754563"/>
          </a:xfrm>
        </p:spPr>
        <p:txBody>
          <a:bodyPr>
            <a:normAutofit fontScale="92500"/>
          </a:bodyPr>
          <a:lstStyle/>
          <a:p>
            <a:pPr>
              <a:lnSpc>
                <a:spcPct val="80000"/>
              </a:lnSpc>
              <a:buFontTx/>
              <a:buNone/>
            </a:pPr>
            <a:endParaRPr lang="en-US" sz="2800" b="1" dirty="0"/>
          </a:p>
          <a:p>
            <a:pPr>
              <a:lnSpc>
                <a:spcPct val="80000"/>
              </a:lnSpc>
            </a:pPr>
            <a:r>
              <a:rPr lang="en-US" sz="2800" b="1" dirty="0" smtClean="0"/>
              <a:t>point</a:t>
            </a:r>
            <a:r>
              <a:rPr lang="en-US" sz="2800" dirty="0"/>
              <a:t>: </a:t>
            </a:r>
            <a:r>
              <a:rPr lang="en-GB" sz="2800" dirty="0"/>
              <a:t>a single data point (having no implied coordinate relationship to other points)</a:t>
            </a:r>
            <a:endParaRPr lang="en-US" sz="2800" dirty="0"/>
          </a:p>
          <a:p>
            <a:pPr>
              <a:lnSpc>
                <a:spcPct val="80000"/>
              </a:lnSpc>
            </a:pPr>
            <a:r>
              <a:rPr lang="en-US" sz="2800" b="1" dirty="0" err="1" smtClean="0"/>
              <a:t>timeSeries</a:t>
            </a:r>
            <a:r>
              <a:rPr lang="en-US" sz="2800" dirty="0" smtClean="0"/>
              <a:t>: </a:t>
            </a:r>
            <a:r>
              <a:rPr lang="en-GB" sz="2800" dirty="0"/>
              <a:t>a series of data points at the same spatial location with </a:t>
            </a:r>
            <a:r>
              <a:rPr lang="en-GB" sz="2800" dirty="0" smtClean="0"/>
              <a:t>monotonically increasing </a:t>
            </a:r>
            <a:r>
              <a:rPr lang="en-GB" sz="2800" dirty="0"/>
              <a:t>times </a:t>
            </a:r>
            <a:endParaRPr lang="en-GB" sz="2800" dirty="0" smtClean="0"/>
          </a:p>
          <a:p>
            <a:pPr>
              <a:lnSpc>
                <a:spcPct val="80000"/>
              </a:lnSpc>
            </a:pPr>
            <a:r>
              <a:rPr lang="en-US" sz="2800" b="1" dirty="0"/>
              <a:t>t</a:t>
            </a:r>
            <a:r>
              <a:rPr lang="en-US" sz="2800" b="1" dirty="0" smtClean="0"/>
              <a:t>rajectory</a:t>
            </a:r>
            <a:r>
              <a:rPr lang="en-US" sz="2800" dirty="0" smtClean="0"/>
              <a:t>: </a:t>
            </a:r>
            <a:r>
              <a:rPr lang="en-GB" sz="2800" dirty="0" smtClean="0"/>
              <a:t>a series of data points along a path through space with monotonically increasing times</a:t>
            </a:r>
            <a:endParaRPr lang="en-US" sz="2800" dirty="0"/>
          </a:p>
          <a:p>
            <a:pPr>
              <a:lnSpc>
                <a:spcPct val="80000"/>
              </a:lnSpc>
            </a:pPr>
            <a:r>
              <a:rPr lang="en-US" sz="2800" b="1" dirty="0" smtClean="0"/>
              <a:t>profile</a:t>
            </a:r>
            <a:r>
              <a:rPr lang="en-US" sz="2800" dirty="0"/>
              <a:t>: </a:t>
            </a:r>
            <a:r>
              <a:rPr lang="en-GB" sz="2800" dirty="0"/>
              <a:t>an ordered </a:t>
            </a:r>
            <a:r>
              <a:rPr lang="en-GB" sz="2800" dirty="0" smtClean="0"/>
              <a:t>set </a:t>
            </a:r>
            <a:r>
              <a:rPr lang="en-GB" sz="2800" dirty="0"/>
              <a:t>of data points along a vertical line at a fixed horizontal position and fixed time</a:t>
            </a:r>
            <a:endParaRPr lang="en-US" sz="2800" dirty="0"/>
          </a:p>
          <a:p>
            <a:pPr>
              <a:lnSpc>
                <a:spcPct val="80000"/>
              </a:lnSpc>
            </a:pPr>
            <a:r>
              <a:rPr lang="en-US" sz="2800" b="1" dirty="0" err="1" smtClean="0"/>
              <a:t>timeSeriesProfile</a:t>
            </a:r>
            <a:r>
              <a:rPr lang="en-US" sz="2800" dirty="0"/>
              <a:t>: </a:t>
            </a:r>
            <a:r>
              <a:rPr lang="en-GB" sz="2800" dirty="0"/>
              <a:t>a series of profile features at the same horizontal position with monotonically increasing </a:t>
            </a:r>
            <a:r>
              <a:rPr lang="en-GB" sz="2800" dirty="0" smtClean="0"/>
              <a:t>times</a:t>
            </a:r>
            <a:endParaRPr lang="en-US" sz="2800" dirty="0"/>
          </a:p>
          <a:p>
            <a:pPr>
              <a:lnSpc>
                <a:spcPct val="80000"/>
              </a:lnSpc>
            </a:pPr>
            <a:r>
              <a:rPr lang="en-US" sz="2800" b="1" dirty="0" err="1" smtClean="0"/>
              <a:t>trajectoryProfile</a:t>
            </a:r>
            <a:r>
              <a:rPr lang="en-US" sz="2800" dirty="0" smtClean="0"/>
              <a:t>: </a:t>
            </a:r>
            <a:r>
              <a:rPr lang="en-GB" sz="2800" dirty="0"/>
              <a:t>a series of profile features located at points ordered </a:t>
            </a:r>
            <a:r>
              <a:rPr lang="en-GB" sz="2800" dirty="0" smtClean="0"/>
              <a:t>along </a:t>
            </a:r>
            <a:r>
              <a:rPr lang="en-GB" sz="2800" dirty="0"/>
              <a:t>a trajectory</a:t>
            </a:r>
            <a:endParaRPr lang="en-US" sz="2800" dirty="0"/>
          </a:p>
        </p:txBody>
      </p:sp>
      <p:sp>
        <p:nvSpPr>
          <p:cNvPr id="163843" name="Rectangle 3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GB" dirty="0" smtClean="0"/>
              <a:t>Feature Types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7" name="Straight Arrow Connector 56"/>
          <p:cNvCxnSpPr>
            <a:stCxn id="22" idx="2"/>
            <a:endCxn id="29" idx="0"/>
          </p:cNvCxnSpPr>
          <p:nvPr/>
        </p:nvCxnSpPr>
        <p:spPr>
          <a:xfrm flipH="1">
            <a:off x="2380488" y="3848100"/>
            <a:ext cx="2801112" cy="3810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GRIB collection indexing</a:t>
            </a:r>
            <a:endParaRPr lang="en-US" dirty="0"/>
          </a:p>
        </p:txBody>
      </p:sp>
      <p:grpSp>
        <p:nvGrpSpPr>
          <p:cNvPr id="3" name="Group 10"/>
          <p:cNvGrpSpPr/>
          <p:nvPr/>
        </p:nvGrpSpPr>
        <p:grpSpPr>
          <a:xfrm>
            <a:off x="838200" y="1752600"/>
            <a:ext cx="3505200" cy="1066800"/>
            <a:chOff x="838200" y="1752600"/>
            <a:chExt cx="3810000" cy="1143000"/>
          </a:xfrm>
        </p:grpSpPr>
        <p:sp>
          <p:nvSpPr>
            <p:cNvPr id="5" name="Snip Single Corner Rectangle 4"/>
            <p:cNvSpPr/>
            <p:nvPr/>
          </p:nvSpPr>
          <p:spPr>
            <a:xfrm>
              <a:off x="3276600" y="2133600"/>
              <a:ext cx="1371600" cy="609600"/>
            </a:xfrm>
            <a:prstGeom prst="snip1Rect">
              <a:avLst/>
            </a:prstGeom>
            <a:solidFill>
              <a:schemeClr val="accent4">
                <a:lumMod val="75000"/>
              </a:schemeClr>
            </a:solidFill>
            <a:ln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Index file</a:t>
              </a:r>
            </a:p>
            <a:p>
              <a:pPr algn="ctr"/>
              <a:r>
                <a:rPr lang="en-US" dirty="0" smtClean="0"/>
                <a:t>name.gbx9</a:t>
              </a:r>
              <a:endParaRPr lang="en-US" dirty="0"/>
            </a:p>
          </p:txBody>
        </p:sp>
        <p:sp>
          <p:nvSpPr>
            <p:cNvPr id="4" name="Snip Single Corner Rectangle 3"/>
            <p:cNvSpPr/>
            <p:nvPr/>
          </p:nvSpPr>
          <p:spPr>
            <a:xfrm>
              <a:off x="838200" y="1752600"/>
              <a:ext cx="1676400" cy="1143000"/>
            </a:xfrm>
            <a:prstGeom prst="snip1Rect">
              <a:avLst/>
            </a:prstGeom>
            <a:ln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GRIB file</a:t>
              </a:r>
              <a:endParaRPr lang="en-US" dirty="0"/>
            </a:p>
          </p:txBody>
        </p:sp>
        <p:cxnSp>
          <p:nvCxnSpPr>
            <p:cNvPr id="7" name="Straight Arrow Connector 6"/>
            <p:cNvCxnSpPr>
              <a:stCxn id="4" idx="0"/>
              <a:endCxn id="5" idx="2"/>
            </p:cNvCxnSpPr>
            <p:nvPr/>
          </p:nvCxnSpPr>
          <p:spPr>
            <a:xfrm>
              <a:off x="2514600" y="2324100"/>
              <a:ext cx="762000" cy="1143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/>
          <p:cNvSpPr txBox="1"/>
          <p:nvPr/>
        </p:nvSpPr>
        <p:spPr>
          <a:xfrm>
            <a:off x="838200" y="4876800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…</a:t>
            </a:r>
            <a:endParaRPr lang="en-US" dirty="0"/>
          </a:p>
        </p:txBody>
      </p:sp>
      <p:grpSp>
        <p:nvGrpSpPr>
          <p:cNvPr id="6" name="Group 22"/>
          <p:cNvGrpSpPr/>
          <p:nvPr/>
        </p:nvGrpSpPr>
        <p:grpSpPr>
          <a:xfrm>
            <a:off x="762000" y="5410200"/>
            <a:ext cx="3505200" cy="1066800"/>
            <a:chOff x="838200" y="1752600"/>
            <a:chExt cx="3810000" cy="1143000"/>
          </a:xfrm>
        </p:grpSpPr>
        <p:sp>
          <p:nvSpPr>
            <p:cNvPr id="24" name="Snip Single Corner Rectangle 23"/>
            <p:cNvSpPr/>
            <p:nvPr/>
          </p:nvSpPr>
          <p:spPr>
            <a:xfrm>
              <a:off x="3276600" y="2133600"/>
              <a:ext cx="1371600" cy="609600"/>
            </a:xfrm>
            <a:prstGeom prst="snip1Rect">
              <a:avLst/>
            </a:prstGeom>
            <a:solidFill>
              <a:schemeClr val="accent4">
                <a:lumMod val="75000"/>
              </a:schemeClr>
            </a:solidFill>
            <a:ln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Index file</a:t>
              </a:r>
            </a:p>
            <a:p>
              <a:pPr algn="ctr"/>
              <a:r>
                <a:rPr lang="en-US" dirty="0" smtClean="0"/>
                <a:t>name.gbx9</a:t>
              </a:r>
              <a:endParaRPr lang="en-US" dirty="0"/>
            </a:p>
          </p:txBody>
        </p:sp>
        <p:sp>
          <p:nvSpPr>
            <p:cNvPr id="25" name="Snip Single Corner Rectangle 24"/>
            <p:cNvSpPr/>
            <p:nvPr/>
          </p:nvSpPr>
          <p:spPr>
            <a:xfrm>
              <a:off x="838200" y="1752600"/>
              <a:ext cx="1676400" cy="1143000"/>
            </a:xfrm>
            <a:prstGeom prst="snip1Rect">
              <a:avLst/>
            </a:prstGeom>
            <a:ln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GRIB file</a:t>
              </a:r>
              <a:endParaRPr lang="en-US" dirty="0"/>
            </a:p>
          </p:txBody>
        </p:sp>
        <p:cxnSp>
          <p:nvCxnSpPr>
            <p:cNvPr id="26" name="Straight Arrow Connector 25"/>
            <p:cNvCxnSpPr>
              <a:stCxn id="25" idx="0"/>
              <a:endCxn id="24" idx="2"/>
            </p:cNvCxnSpPr>
            <p:nvPr/>
          </p:nvCxnSpPr>
          <p:spPr>
            <a:xfrm>
              <a:off x="2514600" y="2324100"/>
              <a:ext cx="762000" cy="1143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26"/>
          <p:cNvGrpSpPr/>
          <p:nvPr/>
        </p:nvGrpSpPr>
        <p:grpSpPr>
          <a:xfrm>
            <a:off x="838200" y="3352800"/>
            <a:ext cx="3505200" cy="1066800"/>
            <a:chOff x="838200" y="1752600"/>
            <a:chExt cx="3810000" cy="1143000"/>
          </a:xfrm>
        </p:grpSpPr>
        <p:sp>
          <p:nvSpPr>
            <p:cNvPr id="28" name="Snip Single Corner Rectangle 27"/>
            <p:cNvSpPr/>
            <p:nvPr/>
          </p:nvSpPr>
          <p:spPr>
            <a:xfrm>
              <a:off x="3276600" y="2133600"/>
              <a:ext cx="1371600" cy="609600"/>
            </a:xfrm>
            <a:prstGeom prst="snip1Rect">
              <a:avLst/>
            </a:prstGeom>
            <a:solidFill>
              <a:schemeClr val="accent4">
                <a:lumMod val="75000"/>
              </a:schemeClr>
            </a:solidFill>
            <a:ln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Index file</a:t>
              </a:r>
            </a:p>
            <a:p>
              <a:pPr algn="ctr"/>
              <a:r>
                <a:rPr lang="en-US" dirty="0" smtClean="0"/>
                <a:t>name.gbx9</a:t>
              </a:r>
              <a:endParaRPr lang="en-US" dirty="0"/>
            </a:p>
          </p:txBody>
        </p:sp>
        <p:sp>
          <p:nvSpPr>
            <p:cNvPr id="29" name="Snip Single Corner Rectangle 28"/>
            <p:cNvSpPr/>
            <p:nvPr/>
          </p:nvSpPr>
          <p:spPr>
            <a:xfrm>
              <a:off x="838200" y="1752600"/>
              <a:ext cx="1676400" cy="1143000"/>
            </a:xfrm>
            <a:prstGeom prst="snip1Rect">
              <a:avLst/>
            </a:prstGeom>
            <a:ln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GRIB file</a:t>
              </a:r>
              <a:endParaRPr lang="en-US" dirty="0"/>
            </a:p>
          </p:txBody>
        </p:sp>
        <p:cxnSp>
          <p:nvCxnSpPr>
            <p:cNvPr id="30" name="Straight Arrow Connector 29"/>
            <p:cNvCxnSpPr>
              <a:stCxn id="29" idx="0"/>
              <a:endCxn id="28" idx="2"/>
            </p:cNvCxnSpPr>
            <p:nvPr/>
          </p:nvCxnSpPr>
          <p:spPr>
            <a:xfrm>
              <a:off x="2514600" y="2324100"/>
              <a:ext cx="762000" cy="1143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TextBox 30"/>
          <p:cNvSpPr txBox="1"/>
          <p:nvPr/>
        </p:nvSpPr>
        <p:spPr>
          <a:xfrm>
            <a:off x="3048000" y="1676400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1000x smaller</a:t>
            </a:r>
            <a:endParaRPr lang="en-US" dirty="0"/>
          </a:p>
        </p:txBody>
      </p:sp>
      <p:grpSp>
        <p:nvGrpSpPr>
          <p:cNvPr id="9" name="Group 52"/>
          <p:cNvGrpSpPr/>
          <p:nvPr/>
        </p:nvGrpSpPr>
        <p:grpSpPr>
          <a:xfrm>
            <a:off x="4267200" y="2362200"/>
            <a:ext cx="2743200" cy="3688080"/>
            <a:chOff x="4267200" y="2362200"/>
            <a:chExt cx="2743200" cy="3688080"/>
          </a:xfrm>
        </p:grpSpPr>
        <p:sp>
          <p:nvSpPr>
            <p:cNvPr id="32" name="Oval 31"/>
            <p:cNvSpPr/>
            <p:nvPr/>
          </p:nvSpPr>
          <p:spPr>
            <a:xfrm>
              <a:off x="5562600" y="2362200"/>
              <a:ext cx="1447800" cy="533400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Create</a:t>
              </a:r>
              <a:endParaRPr lang="en-US" dirty="0"/>
            </a:p>
          </p:txBody>
        </p:sp>
        <p:cxnSp>
          <p:nvCxnSpPr>
            <p:cNvPr id="34" name="Straight Arrow Connector 33"/>
            <p:cNvCxnSpPr>
              <a:stCxn id="5" idx="0"/>
              <a:endCxn id="32" idx="2"/>
            </p:cNvCxnSpPr>
            <p:nvPr/>
          </p:nvCxnSpPr>
          <p:spPr>
            <a:xfrm>
              <a:off x="4343400" y="2392680"/>
              <a:ext cx="1219200" cy="2362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Down Arrow 39"/>
            <p:cNvSpPr/>
            <p:nvPr/>
          </p:nvSpPr>
          <p:spPr>
            <a:xfrm>
              <a:off x="6248400" y="2895600"/>
              <a:ext cx="152400" cy="457200"/>
            </a:xfrm>
            <a:prstGeom prst="downArrow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5" name="Straight Arrow Connector 44"/>
            <p:cNvCxnSpPr>
              <a:stCxn id="28" idx="0"/>
              <a:endCxn id="32" idx="3"/>
            </p:cNvCxnSpPr>
            <p:nvPr/>
          </p:nvCxnSpPr>
          <p:spPr>
            <a:xfrm flipV="1">
              <a:off x="4343400" y="2817485"/>
              <a:ext cx="1431226" cy="117539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>
              <a:stCxn id="24" idx="0"/>
              <a:endCxn id="32" idx="3"/>
            </p:cNvCxnSpPr>
            <p:nvPr/>
          </p:nvCxnSpPr>
          <p:spPr>
            <a:xfrm flipV="1">
              <a:off x="4267200" y="2817485"/>
              <a:ext cx="1507426" cy="323279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Flowchart: Predefined Process 40"/>
          <p:cNvSpPr/>
          <p:nvPr/>
        </p:nvSpPr>
        <p:spPr>
          <a:xfrm>
            <a:off x="7772400" y="1981200"/>
            <a:ext cx="914400" cy="612648"/>
          </a:xfrm>
          <a:prstGeom prst="flowChartPredefinedProcess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TDS</a:t>
            </a:r>
            <a:endParaRPr lang="en-US" dirty="0"/>
          </a:p>
        </p:txBody>
      </p:sp>
      <p:cxnSp>
        <p:nvCxnSpPr>
          <p:cNvPr id="43" name="Straight Arrow Connector 42"/>
          <p:cNvCxnSpPr>
            <a:stCxn id="41" idx="2"/>
            <a:endCxn id="22" idx="0"/>
          </p:cNvCxnSpPr>
          <p:nvPr/>
        </p:nvCxnSpPr>
        <p:spPr>
          <a:xfrm flipH="1">
            <a:off x="7315200" y="2593848"/>
            <a:ext cx="914400" cy="1254252"/>
          </a:xfrm>
          <a:prstGeom prst="straightConnector1">
            <a:avLst/>
          </a:prstGeom>
          <a:ln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22" idx="2"/>
            <a:endCxn id="25" idx="0"/>
          </p:cNvCxnSpPr>
          <p:nvPr/>
        </p:nvCxnSpPr>
        <p:spPr>
          <a:xfrm flipH="1">
            <a:off x="2304288" y="3848100"/>
            <a:ext cx="2877312" cy="209550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22" idx="2"/>
            <a:endCxn id="4" idx="0"/>
          </p:cNvCxnSpPr>
          <p:nvPr/>
        </p:nvCxnSpPr>
        <p:spPr>
          <a:xfrm flipH="1" flipV="1">
            <a:off x="2380488" y="2286000"/>
            <a:ext cx="2801112" cy="156210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67"/>
          <p:cNvGrpSpPr/>
          <p:nvPr/>
        </p:nvGrpSpPr>
        <p:grpSpPr>
          <a:xfrm>
            <a:off x="4648200" y="1447800"/>
            <a:ext cx="2667000" cy="4724400"/>
            <a:chOff x="4648200" y="1447800"/>
            <a:chExt cx="2667000" cy="4724400"/>
          </a:xfrm>
        </p:grpSpPr>
        <p:grpSp>
          <p:nvGrpSpPr>
            <p:cNvPr id="12" name="Group 51"/>
            <p:cNvGrpSpPr/>
            <p:nvPr/>
          </p:nvGrpSpPr>
          <p:grpSpPr>
            <a:xfrm>
              <a:off x="4648200" y="1447800"/>
              <a:ext cx="2667000" cy="4724400"/>
              <a:chOff x="4648200" y="1828800"/>
              <a:chExt cx="2667000" cy="4724400"/>
            </a:xfrm>
          </p:grpSpPr>
          <p:sp>
            <p:nvSpPr>
              <p:cNvPr id="21" name="Right Brace 20"/>
              <p:cNvSpPr/>
              <p:nvPr/>
            </p:nvSpPr>
            <p:spPr>
              <a:xfrm>
                <a:off x="4648200" y="1828800"/>
                <a:ext cx="381000" cy="4724400"/>
              </a:xfrm>
              <a:prstGeom prst="rightBrac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Snip Single Corner Rectangle 21"/>
              <p:cNvSpPr/>
              <p:nvPr/>
            </p:nvSpPr>
            <p:spPr>
              <a:xfrm>
                <a:off x="5181600" y="3733800"/>
                <a:ext cx="2133600" cy="990600"/>
              </a:xfrm>
              <a:prstGeom prst="snip1Rect">
                <a:avLst/>
              </a:prstGeom>
              <a:solidFill>
                <a:schemeClr val="accent6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</a:t>
                </a:r>
                <a:r>
                  <a:rPr lang="en-US" dirty="0" smtClean="0"/>
                  <a:t>ollection </a:t>
                </a:r>
                <a:r>
                  <a:rPr lang="en-US" dirty="0"/>
                  <a:t>I</a:t>
                </a:r>
                <a:r>
                  <a:rPr lang="en-US" dirty="0" smtClean="0"/>
                  <a:t>ndex</a:t>
                </a:r>
              </a:p>
              <a:p>
                <a:pPr algn="ctr"/>
                <a:r>
                  <a:rPr lang="en-US" dirty="0" smtClean="0"/>
                  <a:t>collectionName.ncx</a:t>
                </a:r>
                <a:endParaRPr lang="en-US" dirty="0"/>
              </a:p>
            </p:txBody>
          </p:sp>
        </p:grpSp>
        <p:sp>
          <p:nvSpPr>
            <p:cNvPr id="67" name="TextBox 66"/>
            <p:cNvSpPr txBox="1"/>
            <p:nvPr/>
          </p:nvSpPr>
          <p:spPr>
            <a:xfrm>
              <a:off x="5410200" y="4419600"/>
              <a:ext cx="19050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1000x smaller</a:t>
              </a:r>
            </a:p>
            <a:p>
              <a:r>
                <a:rPr lang="en-US" dirty="0" smtClean="0"/>
                <a:t>CDM metadata</a:t>
              </a:r>
              <a:endParaRPr lang="en-US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Aside 2: Sean Arms</a:t>
            </a:r>
            <a:endParaRPr 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Symbol" pitchFamily="18" charset="2"/>
                <a:ea typeface="ＭＳ Ｐゴシック" pitchFamily="34" charset="-128"/>
              </a:rPr>
              <a:t>rzhta</a:t>
            </a:r>
          </a:p>
        </p:txBody>
      </p:sp>
      <p:sp>
        <p:nvSpPr>
          <p:cNvPr id="14338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>
                <a:latin typeface="Symbol" pitchFamily="18" charset="2"/>
                <a:ea typeface="ＭＳ Ｐゴシック" pitchFamily="34" charset="-128"/>
              </a:rPr>
              <a:t>rzhta</a:t>
            </a:r>
            <a:r>
              <a:rPr lang="en-US" smtClean="0">
                <a:ea typeface="ＭＳ Ｐゴシック" pitchFamily="34" charset="-128"/>
              </a:rPr>
              <a:t> (</a:t>
            </a:r>
            <a:r>
              <a:rPr lang="en-US" altLang="en-US" smtClean="0">
                <a:ea typeface="ＭＳ Ｐゴシック" pitchFamily="34" charset="-128"/>
              </a:rPr>
              <a:t>“</a:t>
            </a:r>
            <a:r>
              <a:rPr lang="en-US" altLang="ja-JP" smtClean="0">
                <a:ea typeface="ＭＳ Ｐゴシック" pitchFamily="34" charset="-128"/>
              </a:rPr>
              <a:t>rosetta</a:t>
            </a:r>
            <a:r>
              <a:rPr lang="en-US" altLang="en-US" smtClean="0">
                <a:ea typeface="ＭＳ Ｐゴシック" pitchFamily="34" charset="-128"/>
              </a:rPr>
              <a:t>”</a:t>
            </a:r>
            <a:r>
              <a:rPr lang="en-US" altLang="ja-JP" smtClean="0">
                <a:ea typeface="ＭＳ Ｐゴシック" pitchFamily="34" charset="-128"/>
              </a:rPr>
              <a:t>) - data format convertor</a:t>
            </a:r>
          </a:p>
          <a:p>
            <a:pPr lvl="1"/>
            <a:r>
              <a:rPr lang="en-US" smtClean="0">
                <a:ea typeface="ＭＳ Ｐゴシック" pitchFamily="34" charset="-128"/>
              </a:rPr>
              <a:t>Based on netCDF-Java (CDM)</a:t>
            </a:r>
          </a:p>
          <a:p>
            <a:pPr lvl="1"/>
            <a:r>
              <a:rPr lang="en-US" smtClean="0">
                <a:ea typeface="ＭＳ Ｐゴシック" pitchFamily="34" charset="-128"/>
              </a:rPr>
              <a:t>Uses Spring 3, jQuery, and HTML5 with Javascript</a:t>
            </a:r>
          </a:p>
          <a:p>
            <a:pPr lvl="1"/>
            <a:r>
              <a:rPr lang="en-US" smtClean="0">
                <a:ea typeface="ＭＳ Ｐゴシック" pitchFamily="34" charset="-128"/>
              </a:rPr>
              <a:t>Funded through the ACADIS Project</a:t>
            </a:r>
          </a:p>
          <a:p>
            <a:pPr lvl="2"/>
            <a:r>
              <a:rPr lang="en-US" smtClean="0">
                <a:ea typeface="ＭＳ Ｐゴシック" pitchFamily="34" charset="-128"/>
              </a:rPr>
              <a:t>Desire to convert unstructured ASCII (csv) data into CF 1.6 compliant netCDF files</a:t>
            </a:r>
          </a:p>
          <a:p>
            <a:pPr lvl="2"/>
            <a:r>
              <a:rPr lang="en-US" smtClean="0">
                <a:ea typeface="ＭＳ Ｐゴシック" pitchFamily="34" charset="-128"/>
              </a:rPr>
              <a:t>Currently, </a:t>
            </a:r>
            <a:r>
              <a:rPr lang="en-US" smtClean="0">
                <a:latin typeface="Symbol" pitchFamily="18" charset="2"/>
                <a:ea typeface="ＭＳ Ｐゴシック" pitchFamily="34" charset="-128"/>
              </a:rPr>
              <a:t>rzhta</a:t>
            </a:r>
            <a:r>
              <a:rPr lang="en-US" smtClean="0">
                <a:ea typeface="ＭＳ Ｐゴシック" pitchFamily="34" charset="-128"/>
              </a:rPr>
              <a:t> provides web interface to collect:</a:t>
            </a:r>
          </a:p>
          <a:p>
            <a:pPr lvl="3"/>
            <a:r>
              <a:rPr lang="en-US" smtClean="0">
                <a:ea typeface="ＭＳ Ｐゴシック" pitchFamily="34" charset="-128"/>
              </a:rPr>
              <a:t>CSV data file</a:t>
            </a:r>
          </a:p>
          <a:p>
            <a:pPr lvl="3"/>
            <a:r>
              <a:rPr lang="en-US" smtClean="0">
                <a:ea typeface="ＭＳ Ｐゴシック" pitchFamily="34" charset="-128"/>
              </a:rPr>
              <a:t>Parsing information</a:t>
            </a:r>
          </a:p>
          <a:p>
            <a:pPr lvl="3"/>
            <a:r>
              <a:rPr lang="en-US" smtClean="0">
                <a:ea typeface="ＭＳ Ｐゴシック" pitchFamily="34" charset="-128"/>
              </a:rPr>
              <a:t>Metadata</a:t>
            </a:r>
          </a:p>
          <a:p>
            <a:pPr lvl="2"/>
            <a:r>
              <a:rPr lang="en-US" smtClean="0">
                <a:ea typeface="ＭＳ Ｐゴシック" pitchFamily="34" charset="-128"/>
              </a:rPr>
              <a:t>Returns netCDF file and translation template (NcML)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Symbol" pitchFamily="18" charset="2"/>
                <a:ea typeface="ＭＳ Ｐゴシック" pitchFamily="34" charset="-128"/>
              </a:rPr>
              <a:t>rzhta</a:t>
            </a:r>
            <a:endParaRPr lang="en-US" smtClean="0">
              <a:ea typeface="ＭＳ Ｐゴシック" pitchFamily="34" charset="-128"/>
            </a:endParaRPr>
          </a:p>
        </p:txBody>
      </p:sp>
      <p:pic>
        <p:nvPicPr>
          <p:cNvPr id="15362" name="Content Placeholder 6" descr="headers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rcRect t="-19777" b="-19777"/>
          <a:stretch>
            <a:fillRect/>
          </a:stretch>
        </p:blipFill>
        <p:spPr>
          <a:xfrm>
            <a:off x="457200" y="914400"/>
            <a:ext cx="8229600" cy="4906963"/>
          </a:xfr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Symbol" pitchFamily="18" charset="2"/>
                <a:ea typeface="ＭＳ Ｐゴシック" pitchFamily="34" charset="-128"/>
              </a:rPr>
              <a:t>rzhta</a:t>
            </a:r>
            <a:endParaRPr lang="en-US" smtClean="0">
              <a:ea typeface="ＭＳ Ｐゴシック" pitchFamily="34" charset="-128"/>
            </a:endParaRPr>
          </a:p>
        </p:txBody>
      </p:sp>
      <p:pic>
        <p:nvPicPr>
          <p:cNvPr id="16386" name="Content Placeholder 4" descr="var_names_2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rcRect l="14923" t="11812" r="14923"/>
          <a:stretch>
            <a:fillRect/>
          </a:stretch>
        </p:blipFill>
        <p:spPr>
          <a:xfrm>
            <a:off x="152400" y="1447800"/>
            <a:ext cx="8839200" cy="4367213"/>
          </a:xfr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Symbol" pitchFamily="18" charset="2"/>
                <a:ea typeface="ＭＳ Ｐゴシック" pitchFamily="34" charset="-128"/>
              </a:rPr>
              <a:t>rzhta</a:t>
            </a:r>
            <a:endParaRPr lang="en-US" smtClean="0">
              <a:ea typeface="ＭＳ Ｐゴシック" pitchFamily="34" charset="-128"/>
            </a:endParaRPr>
          </a:p>
        </p:txBody>
      </p:sp>
      <p:pic>
        <p:nvPicPr>
          <p:cNvPr id="17410" name="Content Placeholder 6" descr="var_metadata2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rcRect t="5444" b="5444"/>
          <a:stretch>
            <a:fillRect/>
          </a:stretch>
        </p:blipFill>
        <p:spPr/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Text Box 2"/>
          <p:cNvSpPr txBox="1">
            <a:spLocks noChangeArrowheads="1"/>
          </p:cNvSpPr>
          <p:nvPr/>
        </p:nvSpPr>
        <p:spPr bwMode="auto">
          <a:xfrm>
            <a:off x="641158" y="1219200"/>
            <a:ext cx="4876800" cy="3693319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 w="171450" h="279400" prst="relaxedInset"/>
          </a:sp3d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endParaRPr lang="en-US" sz="1800" dirty="0" smtClean="0">
              <a:latin typeface="Calibri" charset="0"/>
            </a:endParaRPr>
          </a:p>
          <a:p>
            <a:pPr eaLnBrk="1" hangingPunct="1">
              <a:spcBef>
                <a:spcPct val="50000"/>
              </a:spcBef>
              <a:defRPr/>
            </a:pPr>
            <a:r>
              <a:rPr lang="en-US" sz="1800" dirty="0" smtClean="0">
                <a:latin typeface="Calibri" charset="0"/>
              </a:rPr>
              <a:t>      Servlet Container</a:t>
            </a:r>
          </a:p>
          <a:p>
            <a:pPr eaLnBrk="1" hangingPunct="1">
              <a:spcBef>
                <a:spcPct val="50000"/>
              </a:spcBef>
              <a:defRPr/>
            </a:pPr>
            <a:endParaRPr lang="en-US" sz="1800" dirty="0" smtClean="0">
              <a:latin typeface="Calibri" charset="0"/>
            </a:endParaRPr>
          </a:p>
          <a:p>
            <a:pPr eaLnBrk="1" hangingPunct="1">
              <a:spcBef>
                <a:spcPct val="50000"/>
              </a:spcBef>
              <a:defRPr/>
            </a:pPr>
            <a:endParaRPr lang="en-US" sz="1800" dirty="0" smtClean="0">
              <a:latin typeface="Calibri" charset="0"/>
            </a:endParaRPr>
          </a:p>
          <a:p>
            <a:pPr eaLnBrk="1" hangingPunct="1">
              <a:spcBef>
                <a:spcPct val="50000"/>
              </a:spcBef>
              <a:defRPr/>
            </a:pPr>
            <a:endParaRPr lang="en-US" sz="1800" dirty="0" smtClean="0">
              <a:latin typeface="Calibri" charset="0"/>
            </a:endParaRPr>
          </a:p>
          <a:p>
            <a:pPr eaLnBrk="1" hangingPunct="1">
              <a:spcBef>
                <a:spcPct val="50000"/>
              </a:spcBef>
              <a:defRPr/>
            </a:pPr>
            <a:endParaRPr lang="en-US" sz="1800" dirty="0" smtClean="0">
              <a:latin typeface="Calibri" charset="0"/>
            </a:endParaRPr>
          </a:p>
          <a:p>
            <a:pPr eaLnBrk="1" hangingPunct="1">
              <a:spcBef>
                <a:spcPct val="50000"/>
              </a:spcBef>
              <a:defRPr/>
            </a:pPr>
            <a:endParaRPr lang="en-US" sz="1800" dirty="0" smtClean="0">
              <a:latin typeface="Calibri" charset="0"/>
            </a:endParaRPr>
          </a:p>
          <a:p>
            <a:pPr eaLnBrk="1" hangingPunct="1">
              <a:spcBef>
                <a:spcPct val="50000"/>
              </a:spcBef>
              <a:defRPr/>
            </a:pPr>
            <a:endParaRPr lang="en-US" sz="1800" dirty="0" smtClean="0">
              <a:latin typeface="Calibri" charset="0"/>
            </a:endParaRPr>
          </a:p>
          <a:p>
            <a:pPr eaLnBrk="1" hangingPunct="1">
              <a:spcBef>
                <a:spcPct val="50000"/>
              </a:spcBef>
              <a:defRPr/>
            </a:pPr>
            <a:endParaRPr lang="en-US" sz="1800" dirty="0" smtClean="0">
              <a:latin typeface="Calibri" charset="0"/>
            </a:endParaRPr>
          </a:p>
        </p:txBody>
      </p:sp>
      <p:sp>
        <p:nvSpPr>
          <p:cNvPr id="24580" name="Rectangle 3"/>
          <p:cNvSpPr>
            <a:spLocks noChangeArrowheads="1"/>
          </p:cNvSpPr>
          <p:nvPr/>
        </p:nvSpPr>
        <p:spPr bwMode="auto">
          <a:xfrm>
            <a:off x="260350" y="1143000"/>
            <a:ext cx="5562600" cy="5715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 charset="0"/>
            </a:endParaRPr>
          </a:p>
        </p:txBody>
      </p:sp>
      <p:sp>
        <p:nvSpPr>
          <p:cNvPr id="24581" name="Rectangle 4"/>
          <p:cNvSpPr>
            <a:spLocks noGrp="1"/>
          </p:cNvSpPr>
          <p:nvPr>
            <p:ph type="title" idx="4294967295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pPr eaLnBrk="1" hangingPunct="1"/>
            <a:r>
              <a:rPr lang="en-US" sz="4000">
                <a:latin typeface="Calibri" charset="0"/>
              </a:rPr>
              <a:t>THREDDS Data Server</a:t>
            </a:r>
          </a:p>
        </p:txBody>
      </p:sp>
      <p:sp>
        <p:nvSpPr>
          <p:cNvPr id="28676" name="AutoShape 5"/>
          <p:cNvSpPr>
            <a:spLocks noChangeArrowheads="1"/>
          </p:cNvSpPr>
          <p:nvPr/>
        </p:nvSpPr>
        <p:spPr bwMode="auto">
          <a:xfrm>
            <a:off x="1174558" y="5638800"/>
            <a:ext cx="1828800" cy="1066800"/>
          </a:xfrm>
          <a:prstGeom prst="flowChartMagneticDisk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prst="angle"/>
          </a:sp3d>
        </p:spPr>
        <p:txBody>
          <a:bodyPr wrap="none" anchor="ctr"/>
          <a:lstStyle/>
          <a:p>
            <a:pPr algn="ctr">
              <a:defRPr/>
            </a:pPr>
            <a:r>
              <a:rPr lang="en-US">
                <a:latin typeface="Calibri" charset="0"/>
              </a:rPr>
              <a:t>Datasets</a:t>
            </a:r>
          </a:p>
        </p:txBody>
      </p:sp>
      <p:cxnSp>
        <p:nvCxnSpPr>
          <p:cNvPr id="24585" name="AutoShape 6"/>
          <p:cNvCxnSpPr>
            <a:cxnSpLocks noChangeShapeType="1"/>
            <a:stCxn id="63" idx="3"/>
            <a:endCxn id="0" idx="2"/>
          </p:cNvCxnSpPr>
          <p:nvPr/>
        </p:nvCxnSpPr>
        <p:spPr bwMode="auto">
          <a:xfrm>
            <a:off x="6149975" y="1817688"/>
            <a:ext cx="358775" cy="81121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24586" name="AutoShape 7"/>
          <p:cNvCxnSpPr>
            <a:cxnSpLocks noChangeShapeType="1"/>
            <a:stCxn id="0" idx="3"/>
            <a:endCxn id="0" idx="2"/>
          </p:cNvCxnSpPr>
          <p:nvPr/>
        </p:nvCxnSpPr>
        <p:spPr bwMode="auto">
          <a:xfrm flipV="1">
            <a:off x="4984750" y="2628900"/>
            <a:ext cx="1524000" cy="1809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24587" name="AutoShape 8"/>
          <p:cNvCxnSpPr>
            <a:cxnSpLocks noChangeShapeType="1"/>
            <a:stCxn id="0" idx="2"/>
            <a:endCxn id="60" idx="0"/>
          </p:cNvCxnSpPr>
          <p:nvPr/>
        </p:nvCxnSpPr>
        <p:spPr bwMode="auto">
          <a:xfrm>
            <a:off x="2624138" y="4198938"/>
            <a:ext cx="1514475" cy="87471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24588" name="Text Box 10"/>
          <p:cNvSpPr txBox="1">
            <a:spLocks noChangeArrowheads="1"/>
          </p:cNvSpPr>
          <p:nvPr/>
        </p:nvSpPr>
        <p:spPr bwMode="auto">
          <a:xfrm>
            <a:off x="2622550" y="6583363"/>
            <a:ext cx="20574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200" b="1" i="1">
                <a:latin typeface="Calibri" charset="0"/>
              </a:rPr>
              <a:t>thredds.ucar.edu</a:t>
            </a:r>
          </a:p>
        </p:txBody>
      </p:sp>
      <p:sp>
        <p:nvSpPr>
          <p:cNvPr id="28681" name="Text Box 11"/>
          <p:cNvSpPr txBox="1">
            <a:spLocks noChangeArrowheads="1"/>
          </p:cNvSpPr>
          <p:nvPr/>
        </p:nvSpPr>
        <p:spPr bwMode="auto">
          <a:xfrm>
            <a:off x="1403158" y="2438400"/>
            <a:ext cx="2438400" cy="1052513"/>
          </a:xfrm>
          <a:prstGeom prst="rect">
            <a:avLst/>
          </a:prstGeom>
          <a:solidFill>
            <a:srgbClr val="FF99CC"/>
          </a:solidFill>
          <a:ln w="9525">
            <a:solidFill>
              <a:schemeClr val="tx1"/>
            </a:solidFill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 h="254000" prst="artDeco"/>
          </a:sp3d>
        </p:spPr>
        <p:txBody>
          <a:bodyPr anchor="ctr" anchorCtr="1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sz="2000" smtClean="0">
                <a:latin typeface="Calibri" charset="0"/>
              </a:rPr>
              <a:t>THREDDS Server</a:t>
            </a:r>
          </a:p>
        </p:txBody>
      </p:sp>
      <p:sp>
        <p:nvSpPr>
          <p:cNvPr id="28682" name="Oval 13"/>
          <p:cNvSpPr>
            <a:spLocks noChangeArrowheads="1"/>
          </p:cNvSpPr>
          <p:nvPr/>
        </p:nvSpPr>
        <p:spPr bwMode="auto">
          <a:xfrm>
            <a:off x="6508558" y="2133600"/>
            <a:ext cx="2189018" cy="990600"/>
          </a:xfrm>
          <a:prstGeom prst="ellipse">
            <a:avLst/>
          </a:prstGeom>
          <a:solidFill>
            <a:srgbClr val="CCFFFF"/>
          </a:solidFill>
          <a:ln w="9525">
            <a:solidFill>
              <a:schemeClr val="tx1"/>
            </a:solidFill>
            <a:round/>
            <a:headEnd/>
            <a:tailEnd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wrap="none" anchor="ctr"/>
          <a:lstStyle/>
          <a:p>
            <a:pPr algn="ctr">
              <a:defRPr/>
            </a:pPr>
            <a:r>
              <a:rPr lang="en-US">
                <a:latin typeface="Calibri" charset="0"/>
              </a:rPr>
              <a:t>Remote Access</a:t>
            </a:r>
          </a:p>
          <a:p>
            <a:pPr algn="ctr">
              <a:defRPr/>
            </a:pPr>
            <a:r>
              <a:rPr lang="en-US">
                <a:latin typeface="Calibri" charset="0"/>
              </a:rPr>
              <a:t>Client</a:t>
            </a:r>
          </a:p>
        </p:txBody>
      </p:sp>
      <p:sp>
        <p:nvSpPr>
          <p:cNvPr id="28683" name="Text Box 17"/>
          <p:cNvSpPr txBox="1">
            <a:spLocks noChangeArrowheads="1"/>
          </p:cNvSpPr>
          <p:nvPr/>
        </p:nvSpPr>
        <p:spPr bwMode="auto">
          <a:xfrm>
            <a:off x="3841558" y="2916238"/>
            <a:ext cx="1143000" cy="284162"/>
          </a:xfrm>
          <a:prstGeom prst="rect">
            <a:avLst/>
          </a:prstGeom>
          <a:solidFill>
            <a:srgbClr val="FF99CC"/>
          </a:solidFill>
          <a:ln w="9525">
            <a:solidFill>
              <a:schemeClr val="tx1"/>
            </a:solidFill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 h="254000" prst="artDeco"/>
          </a:sp3d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r>
              <a:rPr lang="en-US" sz="1200" b="1" smtClean="0">
                <a:latin typeface="Calibri" charset="0"/>
              </a:rPr>
              <a:t>HTTPServer</a:t>
            </a:r>
          </a:p>
        </p:txBody>
      </p:sp>
      <p:sp>
        <p:nvSpPr>
          <p:cNvPr id="28684" name="Text Box 18"/>
          <p:cNvSpPr txBox="1">
            <a:spLocks noChangeArrowheads="1"/>
          </p:cNvSpPr>
          <p:nvPr/>
        </p:nvSpPr>
        <p:spPr bwMode="auto">
          <a:xfrm>
            <a:off x="3841558" y="3200400"/>
            <a:ext cx="1143000" cy="284163"/>
          </a:xfrm>
          <a:prstGeom prst="rect">
            <a:avLst/>
          </a:prstGeom>
          <a:solidFill>
            <a:srgbClr val="FF99CC"/>
          </a:solidFill>
          <a:ln w="9525">
            <a:solidFill>
              <a:schemeClr val="tx1"/>
            </a:solidFill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 h="254000" prst="artDeco"/>
          </a:sp3d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r>
              <a:rPr lang="en-US" sz="1200" b="1" smtClean="0">
                <a:latin typeface="Calibri" charset="0"/>
              </a:rPr>
              <a:t>WMS</a:t>
            </a:r>
          </a:p>
        </p:txBody>
      </p:sp>
      <p:cxnSp>
        <p:nvCxnSpPr>
          <p:cNvPr id="24601" name="AutoShape 19"/>
          <p:cNvCxnSpPr>
            <a:cxnSpLocks noChangeShapeType="1"/>
            <a:stCxn id="0" idx="3"/>
            <a:endCxn id="0" idx="2"/>
          </p:cNvCxnSpPr>
          <p:nvPr/>
        </p:nvCxnSpPr>
        <p:spPr bwMode="auto">
          <a:xfrm flipV="1">
            <a:off x="4984750" y="2628900"/>
            <a:ext cx="1524000" cy="43021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24602" name="AutoShape 20"/>
          <p:cNvCxnSpPr>
            <a:cxnSpLocks noChangeShapeType="1"/>
            <a:stCxn id="0" idx="3"/>
            <a:endCxn id="0" idx="2"/>
          </p:cNvCxnSpPr>
          <p:nvPr/>
        </p:nvCxnSpPr>
        <p:spPr bwMode="auto">
          <a:xfrm flipV="1">
            <a:off x="4984750" y="2628900"/>
            <a:ext cx="1524000" cy="7143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28687" name="Text Box 21"/>
          <p:cNvSpPr txBox="1">
            <a:spLocks noChangeArrowheads="1"/>
          </p:cNvSpPr>
          <p:nvPr/>
        </p:nvSpPr>
        <p:spPr bwMode="auto">
          <a:xfrm>
            <a:off x="3841558" y="2438400"/>
            <a:ext cx="1143000" cy="284163"/>
          </a:xfrm>
          <a:prstGeom prst="rect">
            <a:avLst/>
          </a:prstGeom>
          <a:solidFill>
            <a:srgbClr val="FF99CC"/>
          </a:solidFill>
          <a:ln w="9525">
            <a:solidFill>
              <a:schemeClr val="tx1"/>
            </a:solidFill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 h="254000" prst="artDeco"/>
          </a:sp3d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r>
              <a:rPr lang="en-US" sz="1200" b="1" smtClean="0">
                <a:latin typeface="Calibri" charset="0"/>
              </a:rPr>
              <a:t>WCS</a:t>
            </a:r>
          </a:p>
        </p:txBody>
      </p:sp>
      <p:sp>
        <p:nvSpPr>
          <p:cNvPr id="28688" name="Text Box 22"/>
          <p:cNvSpPr txBox="1">
            <a:spLocks noChangeArrowheads="1"/>
          </p:cNvSpPr>
          <p:nvPr/>
        </p:nvSpPr>
        <p:spPr bwMode="auto">
          <a:xfrm>
            <a:off x="3841558" y="2667000"/>
            <a:ext cx="1143000" cy="284163"/>
          </a:xfrm>
          <a:prstGeom prst="rect">
            <a:avLst/>
          </a:prstGeom>
          <a:solidFill>
            <a:srgbClr val="FF99CC"/>
          </a:solidFill>
          <a:ln w="9525">
            <a:solidFill>
              <a:schemeClr val="tx1"/>
            </a:solidFill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 h="254000" prst="artDeco"/>
          </a:sp3d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r>
              <a:rPr lang="en-US" sz="1200" b="1" smtClean="0">
                <a:latin typeface="Calibri" charset="0"/>
              </a:rPr>
              <a:t>OPeNDAP</a:t>
            </a:r>
          </a:p>
        </p:txBody>
      </p:sp>
      <p:cxnSp>
        <p:nvCxnSpPr>
          <p:cNvPr id="24609" name="AutoShape 23"/>
          <p:cNvCxnSpPr>
            <a:cxnSpLocks noChangeShapeType="1"/>
            <a:stCxn id="0" idx="3"/>
            <a:endCxn id="0" idx="2"/>
          </p:cNvCxnSpPr>
          <p:nvPr/>
        </p:nvCxnSpPr>
        <p:spPr bwMode="auto">
          <a:xfrm>
            <a:off x="4984750" y="2581275"/>
            <a:ext cx="1524000" cy="476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24610" name="AutoShape 25"/>
          <p:cNvCxnSpPr>
            <a:cxnSpLocks noChangeShapeType="1"/>
            <a:stCxn id="0" idx="2"/>
            <a:endCxn id="0" idx="1"/>
          </p:cNvCxnSpPr>
          <p:nvPr/>
        </p:nvCxnSpPr>
        <p:spPr bwMode="auto">
          <a:xfrm flipH="1">
            <a:off x="2089150" y="4198938"/>
            <a:ext cx="534988" cy="143986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28691" name="Text Box 11"/>
          <p:cNvSpPr txBox="1">
            <a:spLocks noChangeArrowheads="1"/>
          </p:cNvSpPr>
          <p:nvPr/>
        </p:nvSpPr>
        <p:spPr bwMode="auto">
          <a:xfrm>
            <a:off x="1404746" y="3490913"/>
            <a:ext cx="2438400" cy="708025"/>
          </a:xfrm>
          <a:prstGeom prst="rect">
            <a:avLst/>
          </a:prstGeom>
          <a:solidFill>
            <a:srgbClr val="FF99CC"/>
          </a:solidFill>
          <a:ln w="9525">
            <a:solidFill>
              <a:schemeClr val="tx1"/>
            </a:solidFill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 h="254000" prst="artDeco"/>
          </a:sp3d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defRPr/>
            </a:pPr>
            <a:r>
              <a:rPr lang="en-US" sz="2000" b="1" smtClean="0">
                <a:latin typeface="Calibri" charset="0"/>
              </a:rPr>
              <a:t>NetCDF-Java</a:t>
            </a:r>
          </a:p>
          <a:p>
            <a:pPr algn="ctr">
              <a:defRPr/>
            </a:pPr>
            <a:r>
              <a:rPr lang="en-US" sz="2000" b="1" smtClean="0">
                <a:latin typeface="Calibri" charset="0"/>
              </a:rPr>
              <a:t>Library</a:t>
            </a:r>
          </a:p>
        </p:txBody>
      </p:sp>
      <p:sp>
        <p:nvSpPr>
          <p:cNvPr id="60" name="Text Box 11"/>
          <p:cNvSpPr txBox="1">
            <a:spLocks noChangeArrowheads="1"/>
          </p:cNvSpPr>
          <p:nvPr/>
        </p:nvSpPr>
        <p:spPr bwMode="auto">
          <a:xfrm>
            <a:off x="2919413" y="5073650"/>
            <a:ext cx="2438400" cy="40005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01600" dir="8100000" algn="tr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>
              <a:defRPr/>
            </a:pPr>
            <a:r>
              <a:rPr lang="en-US" sz="2000" dirty="0" err="1" smtClean="0">
                <a:latin typeface="Calibri" charset="0"/>
              </a:rPr>
              <a:t>configCatalog.xml</a:t>
            </a:r>
            <a:r>
              <a:rPr lang="en-US" sz="2000" dirty="0" smtClean="0">
                <a:latin typeface="Calibri" charset="0"/>
              </a:rPr>
              <a:t> </a:t>
            </a:r>
            <a:endParaRPr lang="en-US" sz="2000" dirty="0">
              <a:latin typeface="Calibri" charset="0"/>
            </a:endParaRPr>
          </a:p>
        </p:txBody>
      </p:sp>
      <p:sp>
        <p:nvSpPr>
          <p:cNvPr id="63" name="Text Box 11"/>
          <p:cNvSpPr txBox="1">
            <a:spLocks noChangeArrowheads="1"/>
          </p:cNvSpPr>
          <p:nvPr/>
        </p:nvSpPr>
        <p:spPr bwMode="auto">
          <a:xfrm>
            <a:off x="3711575" y="1617663"/>
            <a:ext cx="2438400" cy="40005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01600" dir="8100000" algn="tr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>
              <a:defRPr/>
            </a:pPr>
            <a:r>
              <a:rPr lang="en-US" sz="2000" dirty="0" err="1" smtClean="0">
                <a:latin typeface="Calibri" charset="0"/>
              </a:rPr>
              <a:t>catalog.xml</a:t>
            </a:r>
            <a:r>
              <a:rPr lang="en-US" sz="2000" dirty="0" smtClean="0">
                <a:latin typeface="Calibri" charset="0"/>
              </a:rPr>
              <a:t> </a:t>
            </a:r>
            <a:endParaRPr lang="en-US" sz="2000" dirty="0">
              <a:latin typeface="Calibri" charset="0"/>
            </a:endParaRPr>
          </a:p>
        </p:txBody>
      </p:sp>
      <p:cxnSp>
        <p:nvCxnSpPr>
          <p:cNvPr id="24616" name="AutoShape 14"/>
          <p:cNvCxnSpPr>
            <a:cxnSpLocks noChangeShapeType="1"/>
            <a:stCxn id="0" idx="0"/>
            <a:endCxn id="63" idx="2"/>
          </p:cNvCxnSpPr>
          <p:nvPr/>
        </p:nvCxnSpPr>
        <p:spPr bwMode="auto">
          <a:xfrm flipV="1">
            <a:off x="2622550" y="2017713"/>
            <a:ext cx="2308225" cy="4206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33" name="Lightning Bolt 32"/>
          <p:cNvSpPr/>
          <p:nvPr/>
        </p:nvSpPr>
        <p:spPr>
          <a:xfrm>
            <a:off x="2706514" y="5458644"/>
            <a:ext cx="5710532" cy="1085000"/>
          </a:xfrm>
          <a:prstGeom prst="lightningBolt">
            <a:avLst/>
          </a:prstGeom>
          <a:solidFill>
            <a:srgbClr val="FFFF00"/>
          </a:solidFill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2" name="Cloud 31"/>
          <p:cNvSpPr/>
          <p:nvPr/>
        </p:nvSpPr>
        <p:spPr>
          <a:xfrm>
            <a:off x="6146290" y="4701665"/>
            <a:ext cx="2551286" cy="1463489"/>
          </a:xfrm>
          <a:prstGeom prst="cloud">
            <a:avLst/>
          </a:prstGeom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4621" name="Text Box 16"/>
          <p:cNvSpPr txBox="1">
            <a:spLocks noChangeArrowheads="1"/>
          </p:cNvSpPr>
          <p:nvPr/>
        </p:nvSpPr>
        <p:spPr bwMode="auto">
          <a:xfrm>
            <a:off x="6829425" y="5227638"/>
            <a:ext cx="1049338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800" b="1">
                <a:latin typeface="Calibri" charset="0"/>
              </a:rPr>
              <a:t>IDD Data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ea typeface="ＭＳ Ｐゴシック" pitchFamily="34" charset="-128"/>
              </a:rPr>
              <a:t>Data Access Services</a:t>
            </a:r>
          </a:p>
        </p:txBody>
      </p:sp>
      <p:sp>
        <p:nvSpPr>
          <p:cNvPr id="4301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752600"/>
            <a:ext cx="7772400" cy="4114800"/>
          </a:xfrm>
        </p:spPr>
        <p:txBody>
          <a:bodyPr/>
          <a:lstStyle/>
          <a:p>
            <a:pPr eaLnBrk="1" hangingPunct="1"/>
            <a:r>
              <a:rPr lang="en-US" sz="2800" dirty="0" smtClean="0">
                <a:ea typeface="ＭＳ Ｐゴシック" pitchFamily="34" charset="-128"/>
              </a:rPr>
              <a:t>Bulk File Transfer</a:t>
            </a:r>
          </a:p>
          <a:p>
            <a:pPr lvl="1" eaLnBrk="1" hangingPunct="1"/>
            <a:r>
              <a:rPr lang="en-US" sz="2400" dirty="0" smtClean="0">
                <a:ea typeface="ＭＳ Ｐゴシック" pitchFamily="34" charset="-128"/>
              </a:rPr>
              <a:t>HTTP Server (any file)</a:t>
            </a:r>
          </a:p>
          <a:p>
            <a:pPr eaLnBrk="1" hangingPunct="1"/>
            <a:r>
              <a:rPr lang="en-US" sz="2800" dirty="0" smtClean="0">
                <a:ea typeface="ＭＳ Ｐゴシック" pitchFamily="34" charset="-128"/>
              </a:rPr>
              <a:t>Remote access, </a:t>
            </a:r>
            <a:r>
              <a:rPr lang="en-US" sz="2800" dirty="0" err="1" smtClean="0">
                <a:ea typeface="ＭＳ Ｐゴシック" pitchFamily="34" charset="-128"/>
              </a:rPr>
              <a:t>subsetting</a:t>
            </a:r>
            <a:r>
              <a:rPr lang="en-US" sz="2800" dirty="0" smtClean="0">
                <a:ea typeface="ＭＳ Ｐゴシック" pitchFamily="34" charset="-128"/>
              </a:rPr>
              <a:t> CDM files</a:t>
            </a:r>
          </a:p>
          <a:p>
            <a:pPr lvl="1" eaLnBrk="1" hangingPunct="1"/>
            <a:r>
              <a:rPr lang="en-US" sz="2400" dirty="0" err="1" smtClean="0">
                <a:ea typeface="ＭＳ Ｐゴシック" pitchFamily="34" charset="-128"/>
              </a:rPr>
              <a:t>OPeNDAP</a:t>
            </a:r>
            <a:r>
              <a:rPr lang="en-US" sz="2400" dirty="0" smtClean="0">
                <a:ea typeface="ＭＳ Ｐゴシック" pitchFamily="34" charset="-128"/>
              </a:rPr>
              <a:t> (any* CDM file)</a:t>
            </a:r>
          </a:p>
          <a:p>
            <a:pPr lvl="1" eaLnBrk="1" hangingPunct="1"/>
            <a:r>
              <a:rPr lang="en-US" sz="2400" dirty="0" smtClean="0">
                <a:ea typeface="ＭＳ Ｐゴシック" pitchFamily="34" charset="-128"/>
              </a:rPr>
              <a:t>Web Coverage Service (grids)</a:t>
            </a:r>
          </a:p>
          <a:p>
            <a:pPr lvl="1" eaLnBrk="1" hangingPunct="1"/>
            <a:r>
              <a:rPr lang="en-US" sz="2400" dirty="0" smtClean="0">
                <a:ea typeface="ＭＳ Ｐゴシック" pitchFamily="34" charset="-128"/>
              </a:rPr>
              <a:t>Web Map Service (grids)</a:t>
            </a:r>
          </a:p>
          <a:p>
            <a:pPr lvl="1" eaLnBrk="1" hangingPunct="1"/>
            <a:r>
              <a:rPr lang="en-US" sz="2400" dirty="0" smtClean="0">
                <a:ea typeface="ＭＳ Ｐゴシック" pitchFamily="34" charset="-128"/>
              </a:rPr>
              <a:t>Others</a:t>
            </a:r>
          </a:p>
          <a:p>
            <a:pPr lvl="2" eaLnBrk="1" hangingPunct="1"/>
            <a:r>
              <a:rPr lang="en-US" sz="2000" dirty="0" smtClean="0">
                <a:ea typeface="ＭＳ Ｐゴシック" pitchFamily="34" charset="-128"/>
              </a:rPr>
              <a:t>NetCDF Subset Service (grids)</a:t>
            </a:r>
          </a:p>
          <a:p>
            <a:pPr lvl="2" eaLnBrk="1" hangingPunct="1"/>
            <a:r>
              <a:rPr lang="en-US" sz="2000" dirty="0" smtClean="0">
                <a:ea typeface="ＭＳ Ｐゴシック" pitchFamily="34" charset="-128"/>
              </a:rPr>
              <a:t>Radar Collection Subset Service</a:t>
            </a:r>
          </a:p>
          <a:p>
            <a:pPr lvl="2" eaLnBrk="1" hangingPunct="1"/>
            <a:r>
              <a:rPr lang="en-US" sz="2000" dirty="0" smtClean="0">
                <a:ea typeface="ＭＳ Ｐゴシック" pitchFamily="34" charset="-128"/>
              </a:rPr>
              <a:t>CDM Remote Service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Text Box 2"/>
          <p:cNvSpPr txBox="1">
            <a:spLocks noChangeArrowheads="1"/>
          </p:cNvSpPr>
          <p:nvPr/>
        </p:nvSpPr>
        <p:spPr bwMode="auto">
          <a:xfrm>
            <a:off x="641158" y="1219200"/>
            <a:ext cx="4876800" cy="3693319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 w="171450" h="279400" prst="relaxedInset"/>
          </a:sp3d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endParaRPr lang="en-US" sz="1800" dirty="0" smtClean="0">
              <a:latin typeface="Calibri" charset="0"/>
            </a:endParaRPr>
          </a:p>
          <a:p>
            <a:pPr eaLnBrk="1" hangingPunct="1">
              <a:spcBef>
                <a:spcPct val="50000"/>
              </a:spcBef>
              <a:defRPr/>
            </a:pPr>
            <a:r>
              <a:rPr lang="en-US" sz="1800" dirty="0" smtClean="0">
                <a:latin typeface="Calibri" charset="0"/>
              </a:rPr>
              <a:t>      Servlet Container</a:t>
            </a:r>
          </a:p>
          <a:p>
            <a:pPr eaLnBrk="1" hangingPunct="1">
              <a:spcBef>
                <a:spcPct val="50000"/>
              </a:spcBef>
              <a:defRPr/>
            </a:pPr>
            <a:endParaRPr lang="en-US" sz="1800" dirty="0" smtClean="0">
              <a:latin typeface="Calibri" charset="0"/>
            </a:endParaRPr>
          </a:p>
          <a:p>
            <a:pPr eaLnBrk="1" hangingPunct="1">
              <a:spcBef>
                <a:spcPct val="50000"/>
              </a:spcBef>
              <a:defRPr/>
            </a:pPr>
            <a:endParaRPr lang="en-US" sz="1800" dirty="0" smtClean="0">
              <a:latin typeface="Calibri" charset="0"/>
            </a:endParaRPr>
          </a:p>
          <a:p>
            <a:pPr eaLnBrk="1" hangingPunct="1">
              <a:spcBef>
                <a:spcPct val="50000"/>
              </a:spcBef>
              <a:defRPr/>
            </a:pPr>
            <a:endParaRPr lang="en-US" sz="1800" dirty="0" smtClean="0">
              <a:latin typeface="Calibri" charset="0"/>
            </a:endParaRPr>
          </a:p>
          <a:p>
            <a:pPr eaLnBrk="1" hangingPunct="1">
              <a:spcBef>
                <a:spcPct val="50000"/>
              </a:spcBef>
              <a:defRPr/>
            </a:pPr>
            <a:endParaRPr lang="en-US" sz="1800" dirty="0" smtClean="0">
              <a:latin typeface="Calibri" charset="0"/>
            </a:endParaRPr>
          </a:p>
          <a:p>
            <a:pPr eaLnBrk="1" hangingPunct="1">
              <a:spcBef>
                <a:spcPct val="50000"/>
              </a:spcBef>
              <a:defRPr/>
            </a:pPr>
            <a:endParaRPr lang="en-US" sz="1800" dirty="0" smtClean="0">
              <a:latin typeface="Calibri" charset="0"/>
            </a:endParaRPr>
          </a:p>
          <a:p>
            <a:pPr eaLnBrk="1" hangingPunct="1">
              <a:spcBef>
                <a:spcPct val="50000"/>
              </a:spcBef>
              <a:defRPr/>
            </a:pPr>
            <a:endParaRPr lang="en-US" sz="1800" dirty="0" smtClean="0">
              <a:latin typeface="Calibri" charset="0"/>
            </a:endParaRPr>
          </a:p>
          <a:p>
            <a:pPr eaLnBrk="1" hangingPunct="1">
              <a:spcBef>
                <a:spcPct val="50000"/>
              </a:spcBef>
              <a:defRPr/>
            </a:pPr>
            <a:endParaRPr lang="en-US" sz="1800" dirty="0" smtClean="0">
              <a:latin typeface="Calibri" charset="0"/>
            </a:endParaRPr>
          </a:p>
        </p:txBody>
      </p:sp>
      <p:sp>
        <p:nvSpPr>
          <p:cNvPr id="24580" name="Rectangle 3"/>
          <p:cNvSpPr>
            <a:spLocks noChangeArrowheads="1"/>
          </p:cNvSpPr>
          <p:nvPr/>
        </p:nvSpPr>
        <p:spPr bwMode="auto">
          <a:xfrm>
            <a:off x="260350" y="1143000"/>
            <a:ext cx="5562600" cy="5715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 charset="0"/>
            </a:endParaRPr>
          </a:p>
        </p:txBody>
      </p:sp>
      <p:sp>
        <p:nvSpPr>
          <p:cNvPr id="24581" name="Rectangle 4"/>
          <p:cNvSpPr>
            <a:spLocks noGrp="1"/>
          </p:cNvSpPr>
          <p:nvPr>
            <p:ph type="title" idx="4294967295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pPr eaLnBrk="1" hangingPunct="1"/>
            <a:r>
              <a:rPr lang="en-US" sz="4000">
                <a:latin typeface="Calibri" charset="0"/>
              </a:rPr>
              <a:t>THREDDS Data Server</a:t>
            </a:r>
          </a:p>
        </p:txBody>
      </p:sp>
      <p:sp>
        <p:nvSpPr>
          <p:cNvPr id="28676" name="AutoShape 5"/>
          <p:cNvSpPr>
            <a:spLocks noChangeArrowheads="1"/>
          </p:cNvSpPr>
          <p:nvPr/>
        </p:nvSpPr>
        <p:spPr bwMode="auto">
          <a:xfrm>
            <a:off x="1174558" y="5638800"/>
            <a:ext cx="1828800" cy="1066800"/>
          </a:xfrm>
          <a:prstGeom prst="flowChartMagneticDisk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prst="angle"/>
          </a:sp3d>
        </p:spPr>
        <p:txBody>
          <a:bodyPr wrap="none" anchor="ctr"/>
          <a:lstStyle/>
          <a:p>
            <a:pPr algn="ctr">
              <a:defRPr/>
            </a:pPr>
            <a:r>
              <a:rPr lang="en-US">
                <a:latin typeface="Calibri" charset="0"/>
              </a:rPr>
              <a:t>Datasets</a:t>
            </a:r>
          </a:p>
        </p:txBody>
      </p:sp>
      <p:cxnSp>
        <p:nvCxnSpPr>
          <p:cNvPr id="24585" name="AutoShape 6"/>
          <p:cNvCxnSpPr>
            <a:cxnSpLocks noChangeShapeType="1"/>
            <a:stCxn id="63" idx="3"/>
            <a:endCxn id="0" idx="2"/>
          </p:cNvCxnSpPr>
          <p:nvPr/>
        </p:nvCxnSpPr>
        <p:spPr bwMode="auto">
          <a:xfrm>
            <a:off x="6149975" y="1817688"/>
            <a:ext cx="358775" cy="81121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24586" name="AutoShape 7"/>
          <p:cNvCxnSpPr>
            <a:cxnSpLocks noChangeShapeType="1"/>
            <a:stCxn id="0" idx="3"/>
            <a:endCxn id="0" idx="2"/>
          </p:cNvCxnSpPr>
          <p:nvPr/>
        </p:nvCxnSpPr>
        <p:spPr bwMode="auto">
          <a:xfrm flipV="1">
            <a:off x="4984750" y="2628900"/>
            <a:ext cx="1524000" cy="1809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24587" name="AutoShape 8"/>
          <p:cNvCxnSpPr>
            <a:cxnSpLocks noChangeShapeType="1"/>
            <a:stCxn id="0" idx="2"/>
            <a:endCxn id="60" idx="0"/>
          </p:cNvCxnSpPr>
          <p:nvPr/>
        </p:nvCxnSpPr>
        <p:spPr bwMode="auto">
          <a:xfrm>
            <a:off x="2624138" y="4198938"/>
            <a:ext cx="1514475" cy="87471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24588" name="Text Box 10"/>
          <p:cNvSpPr txBox="1">
            <a:spLocks noChangeArrowheads="1"/>
          </p:cNvSpPr>
          <p:nvPr/>
        </p:nvSpPr>
        <p:spPr bwMode="auto">
          <a:xfrm>
            <a:off x="2622550" y="6583363"/>
            <a:ext cx="20574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200" b="1" i="1">
                <a:latin typeface="Calibri" charset="0"/>
              </a:rPr>
              <a:t>thredds.ucar.edu</a:t>
            </a:r>
          </a:p>
        </p:txBody>
      </p:sp>
      <p:sp>
        <p:nvSpPr>
          <p:cNvPr id="28681" name="Text Box 11"/>
          <p:cNvSpPr txBox="1">
            <a:spLocks noChangeArrowheads="1"/>
          </p:cNvSpPr>
          <p:nvPr/>
        </p:nvSpPr>
        <p:spPr bwMode="auto">
          <a:xfrm>
            <a:off x="1403158" y="2438400"/>
            <a:ext cx="2438400" cy="1052513"/>
          </a:xfrm>
          <a:prstGeom prst="rect">
            <a:avLst/>
          </a:prstGeom>
          <a:solidFill>
            <a:srgbClr val="FF99CC"/>
          </a:solidFill>
          <a:ln w="9525">
            <a:solidFill>
              <a:schemeClr val="tx1"/>
            </a:solidFill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 h="254000" prst="artDeco"/>
          </a:sp3d>
        </p:spPr>
        <p:txBody>
          <a:bodyPr anchor="ctr" anchorCtr="1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sz="2000" smtClean="0">
                <a:latin typeface="Calibri" charset="0"/>
              </a:rPr>
              <a:t>THREDDS Server</a:t>
            </a:r>
          </a:p>
        </p:txBody>
      </p:sp>
      <p:sp>
        <p:nvSpPr>
          <p:cNvPr id="28682" name="Oval 13"/>
          <p:cNvSpPr>
            <a:spLocks noChangeArrowheads="1"/>
          </p:cNvSpPr>
          <p:nvPr/>
        </p:nvSpPr>
        <p:spPr bwMode="auto">
          <a:xfrm>
            <a:off x="6508558" y="2133600"/>
            <a:ext cx="2189018" cy="990600"/>
          </a:xfrm>
          <a:prstGeom prst="ellipse">
            <a:avLst/>
          </a:prstGeom>
          <a:solidFill>
            <a:srgbClr val="CCFFFF"/>
          </a:solidFill>
          <a:ln w="9525">
            <a:solidFill>
              <a:schemeClr val="tx1"/>
            </a:solidFill>
            <a:round/>
            <a:headEnd/>
            <a:tailEnd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wrap="none" anchor="ctr"/>
          <a:lstStyle/>
          <a:p>
            <a:pPr algn="ctr">
              <a:defRPr/>
            </a:pPr>
            <a:r>
              <a:rPr lang="en-US">
                <a:latin typeface="Calibri" charset="0"/>
              </a:rPr>
              <a:t>Remote Access</a:t>
            </a:r>
          </a:p>
          <a:p>
            <a:pPr algn="ctr">
              <a:defRPr/>
            </a:pPr>
            <a:r>
              <a:rPr lang="en-US">
                <a:latin typeface="Calibri" charset="0"/>
              </a:rPr>
              <a:t>Client</a:t>
            </a:r>
          </a:p>
        </p:txBody>
      </p:sp>
      <p:sp>
        <p:nvSpPr>
          <p:cNvPr id="28683" name="Text Box 17"/>
          <p:cNvSpPr txBox="1">
            <a:spLocks noChangeArrowheads="1"/>
          </p:cNvSpPr>
          <p:nvPr/>
        </p:nvSpPr>
        <p:spPr bwMode="auto">
          <a:xfrm>
            <a:off x="3841558" y="2916238"/>
            <a:ext cx="1143000" cy="284162"/>
          </a:xfrm>
          <a:prstGeom prst="rect">
            <a:avLst/>
          </a:prstGeom>
          <a:solidFill>
            <a:srgbClr val="FF99CC"/>
          </a:solidFill>
          <a:ln w="9525">
            <a:solidFill>
              <a:schemeClr val="tx1"/>
            </a:solidFill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 h="254000" prst="artDeco"/>
          </a:sp3d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r>
              <a:rPr lang="en-US" sz="1200" b="1" smtClean="0">
                <a:latin typeface="Calibri" charset="0"/>
              </a:rPr>
              <a:t>HTTPServer</a:t>
            </a:r>
          </a:p>
        </p:txBody>
      </p:sp>
      <p:sp>
        <p:nvSpPr>
          <p:cNvPr id="28684" name="Text Box 18"/>
          <p:cNvSpPr txBox="1">
            <a:spLocks noChangeArrowheads="1"/>
          </p:cNvSpPr>
          <p:nvPr/>
        </p:nvSpPr>
        <p:spPr bwMode="auto">
          <a:xfrm>
            <a:off x="3841558" y="3200400"/>
            <a:ext cx="1143000" cy="284163"/>
          </a:xfrm>
          <a:prstGeom prst="rect">
            <a:avLst/>
          </a:prstGeom>
          <a:solidFill>
            <a:srgbClr val="FF99CC"/>
          </a:solidFill>
          <a:ln w="9525">
            <a:solidFill>
              <a:schemeClr val="tx1"/>
            </a:solidFill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 h="254000" prst="artDeco"/>
          </a:sp3d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r>
              <a:rPr lang="en-US" sz="1200" b="1" smtClean="0">
                <a:latin typeface="Calibri" charset="0"/>
              </a:rPr>
              <a:t>WMS</a:t>
            </a:r>
          </a:p>
        </p:txBody>
      </p:sp>
      <p:cxnSp>
        <p:nvCxnSpPr>
          <p:cNvPr id="24601" name="AutoShape 19"/>
          <p:cNvCxnSpPr>
            <a:cxnSpLocks noChangeShapeType="1"/>
            <a:stCxn id="0" idx="3"/>
            <a:endCxn id="0" idx="2"/>
          </p:cNvCxnSpPr>
          <p:nvPr/>
        </p:nvCxnSpPr>
        <p:spPr bwMode="auto">
          <a:xfrm flipV="1">
            <a:off x="4984750" y="2628900"/>
            <a:ext cx="1524000" cy="43021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24602" name="AutoShape 20"/>
          <p:cNvCxnSpPr>
            <a:cxnSpLocks noChangeShapeType="1"/>
            <a:stCxn id="0" idx="3"/>
            <a:endCxn id="0" idx="2"/>
          </p:cNvCxnSpPr>
          <p:nvPr/>
        </p:nvCxnSpPr>
        <p:spPr bwMode="auto">
          <a:xfrm flipV="1">
            <a:off x="4984750" y="2628900"/>
            <a:ext cx="1524000" cy="7143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28687" name="Text Box 21"/>
          <p:cNvSpPr txBox="1">
            <a:spLocks noChangeArrowheads="1"/>
          </p:cNvSpPr>
          <p:nvPr/>
        </p:nvSpPr>
        <p:spPr bwMode="auto">
          <a:xfrm>
            <a:off x="3841558" y="2438400"/>
            <a:ext cx="1143000" cy="284163"/>
          </a:xfrm>
          <a:prstGeom prst="rect">
            <a:avLst/>
          </a:prstGeom>
          <a:solidFill>
            <a:srgbClr val="FF99CC"/>
          </a:solidFill>
          <a:ln w="9525">
            <a:solidFill>
              <a:schemeClr val="tx1"/>
            </a:solidFill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 h="254000" prst="artDeco"/>
          </a:sp3d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r>
              <a:rPr lang="en-US" sz="1200" b="1" smtClean="0">
                <a:latin typeface="Calibri" charset="0"/>
              </a:rPr>
              <a:t>WCS</a:t>
            </a:r>
          </a:p>
        </p:txBody>
      </p:sp>
      <p:sp>
        <p:nvSpPr>
          <p:cNvPr id="28688" name="Text Box 22"/>
          <p:cNvSpPr txBox="1">
            <a:spLocks noChangeArrowheads="1"/>
          </p:cNvSpPr>
          <p:nvPr/>
        </p:nvSpPr>
        <p:spPr bwMode="auto">
          <a:xfrm>
            <a:off x="3841558" y="2667000"/>
            <a:ext cx="1143000" cy="284163"/>
          </a:xfrm>
          <a:prstGeom prst="rect">
            <a:avLst/>
          </a:prstGeom>
          <a:solidFill>
            <a:srgbClr val="FF99CC"/>
          </a:solidFill>
          <a:ln w="9525">
            <a:solidFill>
              <a:schemeClr val="tx1"/>
            </a:solidFill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 h="254000" prst="artDeco"/>
          </a:sp3d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r>
              <a:rPr lang="en-US" sz="1200" b="1" smtClean="0">
                <a:latin typeface="Calibri" charset="0"/>
              </a:rPr>
              <a:t>OPeNDAP</a:t>
            </a:r>
          </a:p>
        </p:txBody>
      </p:sp>
      <p:cxnSp>
        <p:nvCxnSpPr>
          <p:cNvPr id="24609" name="AutoShape 23"/>
          <p:cNvCxnSpPr>
            <a:cxnSpLocks noChangeShapeType="1"/>
            <a:stCxn id="0" idx="3"/>
            <a:endCxn id="0" idx="2"/>
          </p:cNvCxnSpPr>
          <p:nvPr/>
        </p:nvCxnSpPr>
        <p:spPr bwMode="auto">
          <a:xfrm>
            <a:off x="4984750" y="2581275"/>
            <a:ext cx="1524000" cy="476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24610" name="AutoShape 25"/>
          <p:cNvCxnSpPr>
            <a:cxnSpLocks noChangeShapeType="1"/>
            <a:stCxn id="0" idx="2"/>
            <a:endCxn id="0" idx="1"/>
          </p:cNvCxnSpPr>
          <p:nvPr/>
        </p:nvCxnSpPr>
        <p:spPr bwMode="auto">
          <a:xfrm flipH="1">
            <a:off x="2089150" y="4198938"/>
            <a:ext cx="534988" cy="143986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28691" name="Text Box 11"/>
          <p:cNvSpPr txBox="1">
            <a:spLocks noChangeArrowheads="1"/>
          </p:cNvSpPr>
          <p:nvPr/>
        </p:nvSpPr>
        <p:spPr bwMode="auto">
          <a:xfrm>
            <a:off x="1404746" y="3490913"/>
            <a:ext cx="2438400" cy="708025"/>
          </a:xfrm>
          <a:prstGeom prst="rect">
            <a:avLst/>
          </a:prstGeom>
          <a:solidFill>
            <a:srgbClr val="FF99CC"/>
          </a:solidFill>
          <a:ln w="9525">
            <a:solidFill>
              <a:schemeClr val="tx1"/>
            </a:solidFill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 h="254000" prst="artDeco"/>
          </a:sp3d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defRPr/>
            </a:pPr>
            <a:r>
              <a:rPr lang="en-US" sz="2000" b="1" smtClean="0">
                <a:latin typeface="Calibri" charset="0"/>
              </a:rPr>
              <a:t>NetCDF-Java</a:t>
            </a:r>
          </a:p>
          <a:p>
            <a:pPr algn="ctr">
              <a:defRPr/>
            </a:pPr>
            <a:r>
              <a:rPr lang="en-US" sz="2000" b="1" smtClean="0">
                <a:latin typeface="Calibri" charset="0"/>
              </a:rPr>
              <a:t>Library</a:t>
            </a:r>
          </a:p>
        </p:txBody>
      </p:sp>
      <p:sp>
        <p:nvSpPr>
          <p:cNvPr id="60" name="Text Box 11"/>
          <p:cNvSpPr txBox="1">
            <a:spLocks noChangeArrowheads="1"/>
          </p:cNvSpPr>
          <p:nvPr/>
        </p:nvSpPr>
        <p:spPr bwMode="auto">
          <a:xfrm>
            <a:off x="2919413" y="5073650"/>
            <a:ext cx="2438400" cy="40005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01600" dir="8100000" algn="tr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>
              <a:defRPr/>
            </a:pPr>
            <a:r>
              <a:rPr lang="en-US" sz="2000" dirty="0" err="1" smtClean="0">
                <a:latin typeface="Calibri" charset="0"/>
              </a:rPr>
              <a:t>configCatalog.xml</a:t>
            </a:r>
            <a:r>
              <a:rPr lang="en-US" sz="2000" dirty="0" smtClean="0">
                <a:latin typeface="Calibri" charset="0"/>
              </a:rPr>
              <a:t> </a:t>
            </a:r>
            <a:endParaRPr lang="en-US" sz="2000" dirty="0">
              <a:latin typeface="Calibri" charset="0"/>
            </a:endParaRPr>
          </a:p>
        </p:txBody>
      </p:sp>
      <p:sp>
        <p:nvSpPr>
          <p:cNvPr id="63" name="Text Box 11"/>
          <p:cNvSpPr txBox="1">
            <a:spLocks noChangeArrowheads="1"/>
          </p:cNvSpPr>
          <p:nvPr/>
        </p:nvSpPr>
        <p:spPr bwMode="auto">
          <a:xfrm>
            <a:off x="3711575" y="1617663"/>
            <a:ext cx="2438400" cy="40005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01600" dir="8100000" algn="tr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>
              <a:defRPr/>
            </a:pPr>
            <a:r>
              <a:rPr lang="en-US" sz="2000" dirty="0" err="1" smtClean="0">
                <a:latin typeface="Calibri" charset="0"/>
              </a:rPr>
              <a:t>catalog.xml</a:t>
            </a:r>
            <a:r>
              <a:rPr lang="en-US" sz="2000" dirty="0" smtClean="0">
                <a:latin typeface="Calibri" charset="0"/>
              </a:rPr>
              <a:t> </a:t>
            </a:r>
            <a:endParaRPr lang="en-US" sz="2000" dirty="0">
              <a:latin typeface="Calibri" charset="0"/>
            </a:endParaRPr>
          </a:p>
        </p:txBody>
      </p:sp>
      <p:cxnSp>
        <p:nvCxnSpPr>
          <p:cNvPr id="24616" name="AutoShape 14"/>
          <p:cNvCxnSpPr>
            <a:cxnSpLocks noChangeShapeType="1"/>
            <a:stCxn id="0" idx="0"/>
            <a:endCxn id="63" idx="2"/>
          </p:cNvCxnSpPr>
          <p:nvPr/>
        </p:nvCxnSpPr>
        <p:spPr bwMode="auto">
          <a:xfrm flipV="1">
            <a:off x="2622550" y="2017713"/>
            <a:ext cx="2308225" cy="4206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33" name="Lightning Bolt 32"/>
          <p:cNvSpPr/>
          <p:nvPr/>
        </p:nvSpPr>
        <p:spPr>
          <a:xfrm>
            <a:off x="2706514" y="5458644"/>
            <a:ext cx="5710532" cy="1085000"/>
          </a:xfrm>
          <a:prstGeom prst="lightningBolt">
            <a:avLst/>
          </a:prstGeom>
          <a:solidFill>
            <a:srgbClr val="FFFF00"/>
          </a:solidFill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2" name="Cloud 31"/>
          <p:cNvSpPr/>
          <p:nvPr/>
        </p:nvSpPr>
        <p:spPr>
          <a:xfrm>
            <a:off x="6146290" y="4701665"/>
            <a:ext cx="2551286" cy="1463489"/>
          </a:xfrm>
          <a:prstGeom prst="cloud">
            <a:avLst/>
          </a:prstGeom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4621" name="Text Box 16"/>
          <p:cNvSpPr txBox="1">
            <a:spLocks noChangeArrowheads="1"/>
          </p:cNvSpPr>
          <p:nvPr/>
        </p:nvSpPr>
        <p:spPr bwMode="auto">
          <a:xfrm>
            <a:off x="6829425" y="5227638"/>
            <a:ext cx="1049338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800" b="1">
                <a:latin typeface="Calibri" charset="0"/>
              </a:rPr>
              <a:t>IDD Data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ea typeface="+mj-ea"/>
              </a:rPr>
              <a:t>Data Access Services</a:t>
            </a:r>
            <a:br>
              <a:rPr lang="en-US" dirty="0" smtClean="0">
                <a:ea typeface="+mj-ea"/>
              </a:rPr>
            </a:br>
            <a:r>
              <a:rPr lang="en-US" dirty="0" smtClean="0">
                <a:ea typeface="+mj-ea"/>
              </a:rPr>
              <a:t>Clients</a:t>
            </a:r>
            <a:endParaRPr lang="en-US" dirty="0">
              <a:ea typeface="+mj-ea"/>
            </a:endParaRPr>
          </a:p>
        </p:txBody>
      </p:sp>
      <p:sp>
        <p:nvSpPr>
          <p:cNvPr id="4505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dirty="0" err="1" smtClean="0">
                <a:ea typeface="ＭＳ Ｐゴシック" pitchFamily="34" charset="-128"/>
              </a:rPr>
              <a:t>OPeNDAP</a:t>
            </a:r>
            <a:endParaRPr lang="en-US" sz="2400" dirty="0" smtClean="0">
              <a:ea typeface="ＭＳ Ｐゴシック" pitchFamily="34" charset="-128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sz="2000" dirty="0" smtClean="0">
                <a:ea typeface="ＭＳ Ｐゴシック" pitchFamily="34" charset="-128"/>
              </a:rPr>
              <a:t>IDV, Ferret, </a:t>
            </a:r>
            <a:r>
              <a:rPr lang="en-US" sz="2000" dirty="0" err="1" smtClean="0">
                <a:ea typeface="ＭＳ Ｐゴシック" pitchFamily="34" charset="-128"/>
              </a:rPr>
              <a:t>GrADS</a:t>
            </a:r>
            <a:r>
              <a:rPr lang="en-US" sz="2000" dirty="0" smtClean="0">
                <a:ea typeface="ＭＳ Ｐゴシック" pitchFamily="34" charset="-128"/>
              </a:rPr>
              <a:t>, NCO, NCL</a:t>
            </a:r>
            <a:endParaRPr lang="en-US" sz="2000" dirty="0" smtClean="0">
              <a:ea typeface="ＭＳ Ｐゴシック" pitchFamily="34" charset="-128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sz="2000" dirty="0" smtClean="0">
                <a:ea typeface="ＭＳ Ｐゴシック" pitchFamily="34" charset="-128"/>
              </a:rPr>
              <a:t>IDL</a:t>
            </a:r>
            <a:r>
              <a:rPr lang="en-US" sz="2000" dirty="0" smtClean="0">
                <a:ea typeface="ＭＳ Ｐゴシック" pitchFamily="34" charset="-128"/>
              </a:rPr>
              <a:t>, </a:t>
            </a:r>
            <a:r>
              <a:rPr lang="en-US" sz="2000" dirty="0" err="1" smtClean="0">
                <a:ea typeface="ＭＳ Ｐゴシック" pitchFamily="34" charset="-128"/>
              </a:rPr>
              <a:t>MatLAB</a:t>
            </a:r>
            <a:endParaRPr lang="en-US" sz="2000" dirty="0" smtClean="0">
              <a:ea typeface="ＭＳ Ｐゴシック" pitchFamily="34" charset="-128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2400" dirty="0" smtClean="0">
                <a:ea typeface="ＭＳ Ｐゴシック" pitchFamily="34" charset="-128"/>
              </a:rPr>
              <a:t>WCS</a:t>
            </a:r>
            <a:endParaRPr lang="en-US" sz="2400" dirty="0" smtClean="0">
              <a:ea typeface="ＭＳ Ｐゴシック" pitchFamily="34" charset="-128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sz="2000" dirty="0" smtClean="0">
                <a:ea typeface="ＭＳ Ｐゴシック" pitchFamily="34" charset="-128"/>
              </a:rPr>
              <a:t>GDAL, </a:t>
            </a:r>
            <a:r>
              <a:rPr lang="en-US" sz="2000" dirty="0" err="1" smtClean="0">
                <a:ea typeface="ＭＳ Ｐゴシック" pitchFamily="34" charset="-128"/>
              </a:rPr>
              <a:t>CADCorp</a:t>
            </a:r>
            <a:r>
              <a:rPr lang="en-US" sz="2000" dirty="0" smtClean="0">
                <a:ea typeface="ＭＳ Ｐゴシック" pitchFamily="34" charset="-128"/>
              </a:rPr>
              <a:t>, George Mason, </a:t>
            </a:r>
            <a:r>
              <a:rPr lang="en-US" sz="2000" dirty="0" err="1" smtClean="0">
                <a:ea typeface="ＭＳ Ｐゴシック" pitchFamily="34" charset="-128"/>
              </a:rPr>
              <a:t>OWSLib</a:t>
            </a:r>
            <a:endParaRPr lang="en-US" sz="2000" dirty="0" smtClean="0">
              <a:ea typeface="ＭＳ Ｐゴシック" pitchFamily="34" charset="-128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2400" dirty="0" smtClean="0">
                <a:ea typeface="ＭＳ Ｐゴシック" pitchFamily="34" charset="-128"/>
              </a:rPr>
              <a:t>WMS</a:t>
            </a:r>
            <a:endParaRPr lang="en-US" sz="2400" dirty="0" smtClean="0">
              <a:ea typeface="ＭＳ Ｐゴシック" pitchFamily="34" charset="-128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sz="2000" dirty="0" smtClean="0">
                <a:ea typeface="ＭＳ Ｐゴシック" pitchFamily="34" charset="-128"/>
              </a:rPr>
              <a:t>Browsers, Portals, ARC GIS, Google Earth, </a:t>
            </a:r>
            <a:r>
              <a:rPr lang="en-US" sz="2000" dirty="0" smtClean="0">
                <a:ea typeface="ＭＳ Ｐゴシック" pitchFamily="34" charset="-128"/>
                <a:hlinkClick r:id="rId2"/>
              </a:rPr>
              <a:t>etc</a:t>
            </a:r>
            <a:endParaRPr lang="en-US" sz="2000" dirty="0" smtClean="0">
              <a:ea typeface="ＭＳ Ｐゴシック" pitchFamily="34" charset="-128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2400" dirty="0" smtClean="0">
                <a:ea typeface="ＭＳ Ｐゴシック" pitchFamily="34" charset="-128"/>
              </a:rPr>
              <a:t>NetCDF </a:t>
            </a:r>
            <a:r>
              <a:rPr lang="en-US" sz="2400" dirty="0" smtClean="0">
                <a:ea typeface="ＭＳ Ｐゴシック" pitchFamily="34" charset="-128"/>
              </a:rPr>
              <a:t>Subset Service</a:t>
            </a:r>
            <a:endParaRPr lang="en-US" sz="2400" dirty="0" smtClean="0">
              <a:ea typeface="ＭＳ Ｐゴシック" pitchFamily="34" charset="-128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sz="2000" dirty="0" smtClean="0">
                <a:ea typeface="ＭＳ Ｐゴシック" pitchFamily="34" charset="-128"/>
              </a:rPr>
              <a:t>HTML forms interface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 smtClean="0">
                <a:ea typeface="ＭＳ Ｐゴシック" pitchFamily="34" charset="-128"/>
              </a:rPr>
              <a:t>Web service (CUAHSI)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 smtClean="0">
                <a:ea typeface="ＭＳ Ｐゴシック" pitchFamily="34" charset="-128"/>
              </a:rPr>
              <a:t>ESRI </a:t>
            </a:r>
            <a:r>
              <a:rPr lang="en-US" sz="2000" dirty="0" err="1" smtClean="0">
                <a:ea typeface="ＭＳ Ｐゴシック" pitchFamily="34" charset="-128"/>
              </a:rPr>
              <a:t>ArcGIS</a:t>
            </a:r>
            <a:r>
              <a:rPr lang="en-US" sz="2000" dirty="0" smtClean="0">
                <a:ea typeface="ＭＳ Ｐゴシック" pitchFamily="34" charset="-128"/>
              </a:rPr>
              <a:t> (manual download of </a:t>
            </a:r>
            <a:r>
              <a:rPr lang="en-US" sz="2000" dirty="0" err="1" smtClean="0">
                <a:ea typeface="ＭＳ Ｐゴシック" pitchFamily="34" charset="-128"/>
              </a:rPr>
              <a:t>netcdf</a:t>
            </a:r>
            <a:r>
              <a:rPr lang="en-US" sz="2000" dirty="0" smtClean="0">
                <a:ea typeface="ＭＳ Ｐゴシック" pitchFamily="34" charset="-128"/>
              </a:rPr>
              <a:t>-CF)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ea typeface="ＭＳ Ｐゴシック" pitchFamily="34" charset="-128"/>
              </a:rPr>
              <a:t>OPeNDAP Service</a:t>
            </a:r>
          </a:p>
        </p:txBody>
      </p:sp>
      <p:sp>
        <p:nvSpPr>
          <p:cNvPr id="4608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382000" cy="4525963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mtClean="0">
                <a:ea typeface="ＭＳ Ｐゴシック" pitchFamily="34" charset="-128"/>
              </a:rPr>
              <a:t>Protocol for remote, subset access to CDM files</a:t>
            </a:r>
          </a:p>
          <a:p>
            <a:pPr eaLnBrk="1" hangingPunct="1">
              <a:lnSpc>
                <a:spcPct val="90000"/>
              </a:lnSpc>
            </a:pPr>
            <a:r>
              <a:rPr lang="en-US" smtClean="0">
                <a:ea typeface="ＭＳ Ｐゴシック" pitchFamily="34" charset="-128"/>
              </a:rPr>
              <a:t>Current version 2.0; NASA ESE standard</a:t>
            </a:r>
          </a:p>
          <a:p>
            <a:pPr lvl="1" eaLnBrk="1" hangingPunct="1">
              <a:lnSpc>
                <a:spcPct val="90000"/>
              </a:lnSpc>
            </a:pPr>
            <a:r>
              <a:rPr lang="en-US" smtClean="0">
                <a:ea typeface="ＭＳ Ｐゴシック" pitchFamily="34" charset="-128"/>
              </a:rPr>
              <a:t>Working on new 4.0 protocol spec</a:t>
            </a:r>
          </a:p>
          <a:p>
            <a:pPr eaLnBrk="1" hangingPunct="1">
              <a:lnSpc>
                <a:spcPct val="90000"/>
              </a:lnSpc>
            </a:pPr>
            <a:r>
              <a:rPr lang="en-US" smtClean="0">
                <a:ea typeface="ＭＳ Ｐゴシック" pitchFamily="34" charset="-128"/>
              </a:rPr>
              <a:t>TDS can serve any* CDM file</a:t>
            </a:r>
          </a:p>
          <a:p>
            <a:pPr lvl="1" eaLnBrk="1" hangingPunct="1">
              <a:lnSpc>
                <a:spcPct val="90000"/>
              </a:lnSpc>
            </a:pPr>
            <a:r>
              <a:rPr lang="en-US" smtClean="0">
                <a:ea typeface="ＭＳ Ｐゴシック" pitchFamily="34" charset="-128"/>
              </a:rPr>
              <a:t>Subsetting by variable, index range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ea typeface="ＭＳ Ｐゴシック" pitchFamily="34" charset="-128"/>
              </a:rPr>
              <a:t>OGC Web Coverage Service (WCS)</a:t>
            </a:r>
          </a:p>
        </p:txBody>
      </p:sp>
      <p:sp>
        <p:nvSpPr>
          <p:cNvPr id="4710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800" smtClean="0">
                <a:ea typeface="ＭＳ Ｐゴシック" pitchFamily="34" charset="-128"/>
              </a:rPr>
              <a:t>TDS supports WCS 1.0</a:t>
            </a:r>
          </a:p>
          <a:p>
            <a:pPr eaLnBrk="1" hangingPunct="1">
              <a:lnSpc>
                <a:spcPct val="80000"/>
              </a:lnSpc>
            </a:pPr>
            <a:r>
              <a:rPr lang="en-US" sz="2800" smtClean="0">
                <a:ea typeface="ＭＳ Ｐゴシック" pitchFamily="34" charset="-128"/>
              </a:rPr>
              <a:t>Can subset the dataset by: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smtClean="0">
                <a:ea typeface="ＭＳ Ｐゴシック" pitchFamily="34" charset="-128"/>
              </a:rPr>
              <a:t>Lat/lon or projection bounding box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smtClean="0">
                <a:ea typeface="ＭＳ Ｐゴシック" pitchFamily="34" charset="-128"/>
              </a:rPr>
              <a:t>time and vertical coordinate range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smtClean="0">
                <a:ea typeface="ＭＳ Ｐゴシック" pitchFamily="34" charset="-128"/>
              </a:rPr>
              <a:t>list of Variables</a:t>
            </a:r>
          </a:p>
          <a:p>
            <a:pPr eaLnBrk="1" hangingPunct="1">
              <a:lnSpc>
                <a:spcPct val="80000"/>
              </a:lnSpc>
            </a:pPr>
            <a:r>
              <a:rPr lang="en-US" sz="2800" smtClean="0">
                <a:ea typeface="ＭＳ Ｐゴシック" pitchFamily="34" charset="-128"/>
              </a:rPr>
              <a:t>Return formats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smtClean="0">
                <a:ea typeface="ＭＳ Ｐゴシック" pitchFamily="34" charset="-128"/>
              </a:rPr>
              <a:t>GeoTIFF floating point, grayscale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smtClean="0">
                <a:ea typeface="ＭＳ Ｐゴシック" pitchFamily="34" charset="-128"/>
              </a:rPr>
              <a:t>NetCDF/CF-1.0</a:t>
            </a:r>
          </a:p>
          <a:p>
            <a:pPr eaLnBrk="1" hangingPunct="1">
              <a:lnSpc>
                <a:spcPct val="80000"/>
              </a:lnSpc>
            </a:pPr>
            <a:r>
              <a:rPr lang="en-US" sz="2800" smtClean="0">
                <a:ea typeface="ＭＳ Ｐゴシック" pitchFamily="34" charset="-128"/>
              </a:rPr>
              <a:t>No reprojections, resamplings</a:t>
            </a:r>
          </a:p>
          <a:p>
            <a:pPr eaLnBrk="1" hangingPunct="1">
              <a:lnSpc>
                <a:spcPct val="80000"/>
              </a:lnSpc>
            </a:pPr>
            <a:r>
              <a:rPr lang="en-US" sz="2800" smtClean="0">
                <a:ea typeface="ＭＳ Ｐゴシック" pitchFamily="34" charset="-128"/>
              </a:rPr>
              <a:t>Restricted to Gridded Datasets the CDM recognizes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smtClean="0">
                <a:ea typeface="ＭＳ Ｐゴシック" pitchFamily="34" charset="-128"/>
              </a:rPr>
              <a:t>Additional WCS restriction:</a:t>
            </a:r>
          </a:p>
          <a:p>
            <a:pPr lvl="2" eaLnBrk="1" hangingPunct="1">
              <a:lnSpc>
                <a:spcPct val="80000"/>
              </a:lnSpc>
            </a:pPr>
            <a:r>
              <a:rPr lang="en-US" sz="1600" smtClean="0">
                <a:ea typeface="ＭＳ Ｐゴシック" pitchFamily="34" charset="-128"/>
              </a:rPr>
              <a:t>Grid must be evenly spaced in x,y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en-US" sz="2800" smtClean="0">
              <a:ea typeface="ＭＳ Ｐゴシック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ea typeface="ＭＳ Ｐゴシック" pitchFamily="34" charset="-128"/>
              </a:rPr>
              <a:t>OGC </a:t>
            </a:r>
            <a:r>
              <a:rPr lang="cy-GB" smtClean="0">
                <a:ea typeface="ＭＳ Ｐゴシック" pitchFamily="34" charset="-128"/>
              </a:rPr>
              <a:t>Web Map Service (WMS)</a:t>
            </a:r>
            <a:endParaRPr lang="en-US" smtClean="0">
              <a:ea typeface="ＭＳ Ｐゴシック" pitchFamily="34" charset="-128"/>
            </a:endParaRPr>
          </a:p>
        </p:txBody>
      </p:sp>
      <p:sp>
        <p:nvSpPr>
          <p:cNvPr id="50178" name="Content Placeholder 2"/>
          <p:cNvSpPr>
            <a:spLocks noGrp="1"/>
          </p:cNvSpPr>
          <p:nvPr>
            <p:ph idx="1"/>
          </p:nvPr>
        </p:nvSpPr>
        <p:spPr>
          <a:xfrm>
            <a:off x="381000" y="1371600"/>
            <a:ext cx="8763000" cy="4525963"/>
          </a:xfrm>
        </p:spPr>
        <p:txBody>
          <a:bodyPr/>
          <a:lstStyle/>
          <a:p>
            <a:pPr eaLnBrk="1" hangingPunct="1"/>
            <a:r>
              <a:rPr lang="en-US" sz="2800" dirty="0" smtClean="0">
                <a:ea typeface="ＭＳ Ｐゴシック" pitchFamily="34" charset="-128"/>
              </a:rPr>
              <a:t>TDS WMS:</a:t>
            </a:r>
          </a:p>
          <a:p>
            <a:pPr lvl="1" eaLnBrk="1" hangingPunct="1"/>
            <a:r>
              <a:rPr lang="en-US" sz="2000" dirty="0" smtClean="0">
                <a:ea typeface="ＭＳ Ｐゴシック" pitchFamily="34" charset="-128"/>
              </a:rPr>
              <a:t>Supports WMS 1.3.0 and WMS </a:t>
            </a:r>
            <a:r>
              <a:rPr lang="en-US" sz="2000" dirty="0" smtClean="0">
                <a:ea typeface="ＭＳ Ｐゴシック" pitchFamily="34" charset="-128"/>
              </a:rPr>
              <a:t>1.1.1</a:t>
            </a:r>
            <a:endParaRPr lang="en-US" sz="2000" dirty="0" smtClean="0">
              <a:ea typeface="ＭＳ Ｐゴシック" pitchFamily="34" charset="-128"/>
            </a:endParaRPr>
          </a:p>
          <a:p>
            <a:pPr lvl="1" eaLnBrk="1" hangingPunct="1"/>
            <a:r>
              <a:rPr lang="en-US" sz="2000" dirty="0" smtClean="0">
                <a:ea typeface="ＭＳ Ｐゴシック" pitchFamily="34" charset="-128"/>
              </a:rPr>
              <a:t>Based </a:t>
            </a:r>
            <a:r>
              <a:rPr lang="en-US" sz="2000" dirty="0" smtClean="0">
                <a:ea typeface="ＭＳ Ｐゴシック" pitchFamily="34" charset="-128"/>
              </a:rPr>
              <a:t>on </a:t>
            </a:r>
            <a:r>
              <a:rPr lang="en-US" sz="2000" dirty="0" err="1" smtClean="0">
                <a:ea typeface="ＭＳ Ｐゴシック" pitchFamily="34" charset="-128"/>
              </a:rPr>
              <a:t>ncWMS</a:t>
            </a:r>
            <a:r>
              <a:rPr lang="en-US" sz="2000" dirty="0" smtClean="0">
                <a:ea typeface="ＭＳ Ｐゴシック" pitchFamily="34" charset="-128"/>
              </a:rPr>
              <a:t> (Jon Blower, </a:t>
            </a:r>
            <a:r>
              <a:rPr lang="en-US" sz="2000" dirty="0" err="1" smtClean="0">
                <a:ea typeface="ＭＳ Ｐゴシック" pitchFamily="34" charset="-128"/>
              </a:rPr>
              <a:t>Univ</a:t>
            </a:r>
            <a:r>
              <a:rPr lang="en-US" sz="2000" dirty="0" smtClean="0">
                <a:ea typeface="ＭＳ Ｐゴシック" pitchFamily="34" charset="-128"/>
              </a:rPr>
              <a:t> </a:t>
            </a:r>
            <a:r>
              <a:rPr lang="en-US" sz="2000" dirty="0" smtClean="0">
                <a:ea typeface="ＭＳ Ｐゴシック" pitchFamily="34" charset="-128"/>
              </a:rPr>
              <a:t>of Reading)</a:t>
            </a:r>
          </a:p>
          <a:p>
            <a:pPr eaLnBrk="1" hangingPunct="1"/>
            <a:r>
              <a:rPr lang="en-US" sz="2800" dirty="0" smtClean="0">
                <a:ea typeface="ＭＳ Ｐゴシック" pitchFamily="34" charset="-128"/>
              </a:rPr>
              <a:t>Returns map images</a:t>
            </a:r>
          </a:p>
          <a:p>
            <a:pPr lvl="1" eaLnBrk="1" hangingPunct="1"/>
            <a:r>
              <a:rPr lang="en-US" sz="2000" dirty="0" smtClean="0">
                <a:ea typeface="ＭＳ Ｐゴシック" pitchFamily="34" charset="-128"/>
              </a:rPr>
              <a:t>Can also return </a:t>
            </a:r>
            <a:r>
              <a:rPr lang="cy-GB" sz="2000" dirty="0" smtClean="0">
                <a:ea typeface="ＭＳ Ｐゴシック" pitchFamily="34" charset="-128"/>
              </a:rPr>
              <a:t>information </a:t>
            </a:r>
            <a:r>
              <a:rPr lang="cy-GB" sz="2000" dirty="0" smtClean="0">
                <a:ea typeface="ＭＳ Ｐゴシック" pitchFamily="34" charset="-128"/>
              </a:rPr>
              <a:t>about a particular map </a:t>
            </a:r>
            <a:r>
              <a:rPr lang="cy-GB" sz="2000" dirty="0" smtClean="0">
                <a:ea typeface="ＭＳ Ｐゴシック" pitchFamily="34" charset="-128"/>
              </a:rPr>
              <a:t>pixel (e.g., a timeseries at a given map pixel)</a:t>
            </a:r>
            <a:endParaRPr lang="en-US" sz="2000" dirty="0" smtClean="0">
              <a:ea typeface="ＭＳ Ｐゴシック" pitchFamily="34" charset="-128"/>
            </a:endParaRPr>
          </a:p>
          <a:p>
            <a:pPr eaLnBrk="1" hangingPunct="1"/>
            <a:r>
              <a:rPr lang="en-US" sz="2800" dirty="0" err="1" smtClean="0">
                <a:ea typeface="ＭＳ Ｐゴシック" pitchFamily="34" charset="-128"/>
              </a:rPr>
              <a:t>ncWMS</a:t>
            </a:r>
            <a:r>
              <a:rPr lang="en-US" sz="2800" dirty="0" smtClean="0">
                <a:ea typeface="ＭＳ Ｐゴシック" pitchFamily="34" charset="-128"/>
              </a:rPr>
              <a:t> </a:t>
            </a:r>
            <a:r>
              <a:rPr lang="en-US" sz="2800" dirty="0" smtClean="0">
                <a:ea typeface="ＭＳ Ｐゴシック" pitchFamily="34" charset="-128"/>
              </a:rPr>
              <a:t>notable features</a:t>
            </a:r>
          </a:p>
          <a:p>
            <a:pPr lvl="1" eaLnBrk="1" hangingPunct="1"/>
            <a:r>
              <a:rPr lang="en-US" sz="2000" dirty="0" smtClean="0">
                <a:ea typeface="ＭＳ Ｐゴシック" pitchFamily="34" charset="-128"/>
              </a:rPr>
              <a:t>Fast generation of images</a:t>
            </a:r>
          </a:p>
          <a:p>
            <a:pPr lvl="1" eaLnBrk="1" hangingPunct="1"/>
            <a:r>
              <a:rPr lang="en-US" sz="2000" dirty="0" smtClean="0">
                <a:ea typeface="ＭＳ Ｐゴシック" pitchFamily="34" charset="-128"/>
              </a:rPr>
              <a:t>Ability to read CDM datasets on variety of </a:t>
            </a:r>
            <a:r>
              <a:rPr lang="en-US" sz="2000" dirty="0" smtClean="0">
                <a:ea typeface="ＭＳ Ｐゴシック" pitchFamily="34" charset="-128"/>
              </a:rPr>
              <a:t>projections</a:t>
            </a:r>
            <a:endParaRPr lang="en-US" sz="2000" dirty="0" smtClean="0">
              <a:ea typeface="ＭＳ Ｐゴシック" pitchFamily="34" charset="-128"/>
            </a:endParaRPr>
          </a:p>
          <a:p>
            <a:pPr lvl="1" eaLnBrk="1" hangingPunct="1"/>
            <a:r>
              <a:rPr lang="en-US" sz="2000" dirty="0" smtClean="0">
                <a:ea typeface="ＭＳ Ｐゴシック" pitchFamily="34" charset="-128"/>
              </a:rPr>
              <a:t>Can </a:t>
            </a:r>
            <a:r>
              <a:rPr lang="en-US" sz="2000" dirty="0" err="1" smtClean="0">
                <a:ea typeface="ＭＳ Ｐゴシック" pitchFamily="34" charset="-128"/>
              </a:rPr>
              <a:t>reproject</a:t>
            </a:r>
            <a:r>
              <a:rPr lang="en-US" sz="2000" dirty="0" smtClean="0">
                <a:ea typeface="ＭＳ Ｐゴシック" pitchFamily="34" charset="-128"/>
              </a:rPr>
              <a:t> images into large number of coordinate systems</a:t>
            </a:r>
          </a:p>
          <a:p>
            <a:pPr eaLnBrk="1" hangingPunct="1"/>
            <a:r>
              <a:rPr lang="cy-GB" sz="2800" dirty="0" smtClean="0">
                <a:ea typeface="ＭＳ Ｐゴシック" pitchFamily="34" charset="-128"/>
              </a:rPr>
              <a:t>WMS </a:t>
            </a:r>
            <a:r>
              <a:rPr lang="cy-GB" sz="2800" dirty="0" smtClean="0">
                <a:ea typeface="ＭＳ Ｐゴシック" pitchFamily="34" charset="-128"/>
              </a:rPr>
              <a:t>specification supports 4D data (tools often do not</a:t>
            </a:r>
            <a:r>
              <a:rPr lang="cy-GB" sz="2800" dirty="0" smtClean="0">
                <a:ea typeface="ＭＳ Ｐゴシック" pitchFamily="34" charset="-128"/>
              </a:rPr>
              <a:t>)</a:t>
            </a:r>
            <a:endParaRPr lang="cy-GB" sz="2800" dirty="0" smtClean="0">
              <a:ea typeface="ＭＳ Ｐゴシック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ea typeface="ＭＳ Ｐゴシック" pitchFamily="34" charset="-128"/>
              </a:rPr>
              <a:t>NetCDF Subset Service</a:t>
            </a:r>
          </a:p>
        </p:txBody>
      </p:sp>
      <p:sp>
        <p:nvSpPr>
          <p:cNvPr id="5325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 dirty="0" smtClean="0">
                <a:ea typeface="ＭＳ Ｐゴシック" pitchFamily="34" charset="-128"/>
              </a:rPr>
              <a:t>Allow </a:t>
            </a:r>
            <a:r>
              <a:rPr lang="en-US" sz="2800" dirty="0" smtClean="0">
                <a:ea typeface="ＭＳ Ｐゴシック" pitchFamily="34" charset="-128"/>
              </a:rPr>
              <a:t>to subset the dataset by: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 smtClean="0">
                <a:ea typeface="ＭＳ Ｐゴシック" pitchFamily="34" charset="-128"/>
              </a:rPr>
              <a:t>Lat/</a:t>
            </a:r>
            <a:r>
              <a:rPr lang="en-US" sz="2000" dirty="0" err="1" smtClean="0">
                <a:ea typeface="ＭＳ Ｐゴシック" pitchFamily="34" charset="-128"/>
              </a:rPr>
              <a:t>lon</a:t>
            </a:r>
            <a:r>
              <a:rPr lang="en-US" sz="2000" dirty="0" smtClean="0">
                <a:ea typeface="ＭＳ Ｐゴシック" pitchFamily="34" charset="-128"/>
              </a:rPr>
              <a:t> bounding box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 smtClean="0">
                <a:ea typeface="ＭＳ Ｐゴシック" pitchFamily="34" charset="-128"/>
              </a:rPr>
              <a:t>time and vertical coordinate range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 smtClean="0">
                <a:ea typeface="ＭＳ Ｐゴシック" pitchFamily="34" charset="-128"/>
              </a:rPr>
              <a:t>list of Variables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dirty="0" smtClean="0">
                <a:ea typeface="ＭＳ Ｐゴシック" pitchFamily="34" charset="-128"/>
              </a:rPr>
              <a:t>Output: NetCDF, XML, </a:t>
            </a:r>
            <a:r>
              <a:rPr lang="en-US" sz="2800" dirty="0" smtClean="0">
                <a:ea typeface="ＭＳ Ｐゴシック" pitchFamily="34" charset="-128"/>
              </a:rPr>
              <a:t>CSV</a:t>
            </a:r>
            <a:endParaRPr lang="en-US" sz="2800" dirty="0" smtClean="0">
              <a:ea typeface="ＭＳ Ｐゴシック" pitchFamily="34" charset="-128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2800" dirty="0" smtClean="0">
                <a:ea typeface="ＭＳ Ｐゴシック" pitchFamily="34" charset="-128"/>
              </a:rPr>
              <a:t>Gridded Data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 smtClean="0">
                <a:ea typeface="ＭＳ Ｐゴシック" pitchFamily="34" charset="-128"/>
              </a:rPr>
              <a:t>Output is a </a:t>
            </a:r>
            <a:r>
              <a:rPr lang="en-US" sz="2000" dirty="0" smtClean="0">
                <a:ea typeface="ＭＳ Ｐゴシック" pitchFamily="34" charset="-128"/>
              </a:rPr>
              <a:t>CF-netCDF </a:t>
            </a:r>
            <a:r>
              <a:rPr lang="en-US" sz="2000" dirty="0" smtClean="0">
                <a:ea typeface="ＭＳ Ｐゴシック" pitchFamily="34" charset="-128"/>
              </a:rPr>
              <a:t>file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 smtClean="0">
                <a:ea typeface="ＭＳ Ｐゴシック" pitchFamily="34" charset="-128"/>
              </a:rPr>
              <a:t>Variation of WCS (simplified request protocol)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dirty="0" smtClean="0">
                <a:ea typeface="ＭＳ Ｐゴシック" pitchFamily="34" charset="-128"/>
              </a:rPr>
              <a:t>Grid as Point Datasets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 smtClean="0">
                <a:ea typeface="ＭＳ Ｐゴシック" pitchFamily="34" charset="-128"/>
              </a:rPr>
              <a:t>Extract vertical profile, time series from one point in model </a:t>
            </a:r>
            <a:r>
              <a:rPr lang="en-US" sz="2000" dirty="0" smtClean="0">
                <a:ea typeface="ＭＳ Ｐゴシック" pitchFamily="34" charset="-128"/>
              </a:rPr>
              <a:t>data</a:t>
            </a:r>
            <a:endParaRPr lang="en-US" sz="2000" dirty="0" smtClean="0">
              <a:ea typeface="ＭＳ Ｐゴシック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a typeface="ＭＳ Ｐゴシック" pitchFamily="34" charset="-128"/>
              </a:rPr>
              <a:t>Metadata Services</a:t>
            </a:r>
            <a:br>
              <a:rPr lang="en-US" dirty="0" smtClean="0">
                <a:ea typeface="ＭＳ Ｐゴシック" pitchFamily="34" charset="-128"/>
              </a:rPr>
            </a:br>
            <a:r>
              <a:rPr lang="en-US" sz="4000" dirty="0" err="1" smtClean="0">
                <a:ea typeface="ＭＳ Ｐゴシック" pitchFamily="34" charset="-128"/>
              </a:rPr>
              <a:t>ncISO</a:t>
            </a:r>
            <a:endParaRPr lang="en-US" sz="4000" dirty="0" smtClean="0">
              <a:ea typeface="ＭＳ Ｐゴシック" pitchFamily="34" charset="-128"/>
            </a:endParaRPr>
          </a:p>
        </p:txBody>
      </p:sp>
      <p:sp>
        <p:nvSpPr>
          <p:cNvPr id="56322" name="Content Placeholder 2"/>
          <p:cNvSpPr>
            <a:spLocks noGrp="1"/>
          </p:cNvSpPr>
          <p:nvPr>
            <p:ph idx="1"/>
          </p:nvPr>
        </p:nvSpPr>
        <p:spPr>
          <a:xfrm>
            <a:off x="457200" y="1722437"/>
            <a:ext cx="8229600" cy="4525963"/>
          </a:xfrm>
        </p:spPr>
        <p:txBody>
          <a:bodyPr/>
          <a:lstStyle/>
          <a:p>
            <a:r>
              <a:rPr lang="en-US" dirty="0" smtClean="0">
                <a:ea typeface="ＭＳ Ｐゴシック" pitchFamily="34" charset="-128"/>
              </a:rPr>
              <a:t>Developed by NOAA/NGDC</a:t>
            </a:r>
          </a:p>
          <a:p>
            <a:r>
              <a:rPr lang="en-US" dirty="0" smtClean="0">
                <a:ea typeface="ＭＳ Ｐゴシック" pitchFamily="34" charset="-128"/>
              </a:rPr>
              <a:t>Supports three metadata services</a:t>
            </a:r>
          </a:p>
          <a:p>
            <a:pPr lvl="1"/>
            <a:r>
              <a:rPr lang="en-US" dirty="0" smtClean="0">
                <a:ea typeface="ＭＳ Ｐゴシック" pitchFamily="34" charset="-128"/>
              </a:rPr>
              <a:t>Provides an </a:t>
            </a:r>
            <a:r>
              <a:rPr lang="en-US" dirty="0" err="1" smtClean="0">
                <a:ea typeface="ＭＳ Ｐゴシック" pitchFamily="34" charset="-128"/>
              </a:rPr>
              <a:t>NcML</a:t>
            </a:r>
            <a:r>
              <a:rPr lang="en-US" dirty="0" smtClean="0">
                <a:ea typeface="ＭＳ Ｐゴシック" pitchFamily="34" charset="-128"/>
              </a:rPr>
              <a:t> representation of a dataset</a:t>
            </a:r>
          </a:p>
          <a:p>
            <a:pPr lvl="1"/>
            <a:r>
              <a:rPr lang="en-US" dirty="0" smtClean="0">
                <a:ea typeface="ＭＳ Ｐゴシック" pitchFamily="34" charset="-128"/>
              </a:rPr>
              <a:t>Provides an ISO 19115-2 metadata representation of a dataset</a:t>
            </a:r>
          </a:p>
          <a:p>
            <a:pPr lvl="1"/>
            <a:r>
              <a:rPr lang="en-US" dirty="0" smtClean="0">
                <a:ea typeface="ＭＳ Ｐゴシック" pitchFamily="34" charset="-128"/>
              </a:rPr>
              <a:t>Provides an evaluation of how well the metadata contained in the dataset conforms to the </a:t>
            </a:r>
            <a:r>
              <a:rPr lang="en-US" dirty="0" smtClean="0">
                <a:ea typeface="ＭＳ Ｐゴシック" pitchFamily="34" charset="-128"/>
                <a:hlinkClick r:id="rId2"/>
              </a:rPr>
              <a:t>NetCDF Attribute Convention for Data Discovery (NACDD</a:t>
            </a:r>
            <a:r>
              <a:rPr lang="en-US" dirty="0" smtClean="0">
                <a:ea typeface="ＭＳ Ｐゴシック" pitchFamily="34" charset="-128"/>
                <a:hlinkClick r:id="rId2"/>
              </a:rPr>
              <a:t>)</a:t>
            </a:r>
            <a:endParaRPr lang="en-US" dirty="0" smtClean="0">
              <a:ea typeface="ＭＳ Ｐゴシック" pitchFamily="34" charset="-128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Aside 3: Marcos </a:t>
            </a:r>
            <a:r>
              <a:rPr lang="en-US" dirty="0" err="1" smtClean="0"/>
              <a:t>Hermida</a:t>
            </a:r>
            <a:endParaRPr lang="en-US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3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1520" y="1224129"/>
            <a:ext cx="5234400" cy="333539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788641" y="1659055"/>
            <a:ext cx="5169600" cy="472801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sp>
        <p:nvSpPr>
          <p:cNvPr id="3075" name="Text Box 3"/>
          <p:cNvSpPr txBox="1">
            <a:spLocks noChangeArrowheads="1"/>
          </p:cNvSpPr>
          <p:nvPr/>
        </p:nvSpPr>
        <p:spPr bwMode="auto">
          <a:xfrm>
            <a:off x="165600" y="4762580"/>
            <a:ext cx="3483360" cy="15208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81639" tIns="63220" rIns="81639" bIns="40820"/>
          <a:lstStyle/>
          <a:p>
            <a:pPr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</a:tabLst>
            </a:pPr>
            <a:r>
              <a:rPr lang="en-US" sz="2500" dirty="0">
                <a:solidFill>
                  <a:srgbClr val="000000"/>
                </a:solidFill>
                <a:ea typeface="WenQuanYi Zen Hei Sharp" charset="0"/>
                <a:cs typeface="WenQuanYi Zen Hei Sharp" charset="0"/>
              </a:rPr>
              <a:t>Enables discovery systems to perform searches on TDS instances</a:t>
            </a:r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28960" y="131054"/>
            <a:ext cx="806400" cy="82952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sp>
        <p:nvSpPr>
          <p:cNvPr id="3077" name="Text Box 5"/>
          <p:cNvSpPr txBox="1">
            <a:spLocks noChangeArrowheads="1"/>
          </p:cNvSpPr>
          <p:nvPr/>
        </p:nvSpPr>
        <p:spPr bwMode="auto">
          <a:xfrm>
            <a:off x="4230720" y="542937"/>
            <a:ext cx="4714560" cy="61638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22401" rIns="0" bIns="0" anchor="ctr"/>
          <a:lstStyle/>
          <a:p>
            <a:pPr algn="r"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</a:tabLst>
            </a:pPr>
            <a:r>
              <a:rPr lang="en-US" sz="2500" dirty="0">
                <a:solidFill>
                  <a:srgbClr val="999999"/>
                </a:solidFill>
                <a:ea typeface="WenQuanYi Zen Hei Sharp" charset="0"/>
                <a:cs typeface="WenQuanYi Zen Hei Sharp" charset="0"/>
              </a:rPr>
              <a:t>Metadata &amp; </a:t>
            </a:r>
            <a:r>
              <a:rPr lang="en-US" sz="2500" dirty="0" err="1">
                <a:solidFill>
                  <a:srgbClr val="999999"/>
                </a:solidFill>
                <a:ea typeface="WenQuanYi Zen Hei Sharp" charset="0"/>
                <a:cs typeface="WenQuanYi Zen Hei Sharp" charset="0"/>
              </a:rPr>
              <a:t>ncISO</a:t>
            </a:r>
            <a:r>
              <a:rPr lang="en-US" sz="2500" dirty="0">
                <a:solidFill>
                  <a:srgbClr val="999999"/>
                </a:solidFill>
                <a:ea typeface="WenQuanYi Zen Hei Sharp" charset="0"/>
                <a:cs typeface="WenQuanYi Zen Hei Sharp" charset="0"/>
              </a:rPr>
              <a:t> services</a:t>
            </a:r>
            <a:r>
              <a:rPr lang="en-US" dirty="0">
                <a:solidFill>
                  <a:srgbClr val="000000"/>
                </a:solidFill>
                <a:ea typeface="WenQuanYi Zen Hei Sharp" charset="0"/>
                <a:cs typeface="WenQuanYi Zen Hei Sharp" charset="0"/>
              </a:rPr>
              <a:t/>
            </a:r>
            <a:br>
              <a:rPr lang="en-US" dirty="0">
                <a:solidFill>
                  <a:srgbClr val="000000"/>
                </a:solidFill>
                <a:ea typeface="WenQuanYi Zen Hei Sharp" charset="0"/>
                <a:cs typeface="WenQuanYi Zen Hei Sharp" charset="0"/>
              </a:rPr>
            </a:br>
            <a:endParaRPr lang="en-US" dirty="0">
              <a:solidFill>
                <a:srgbClr val="000000"/>
              </a:solidFill>
              <a:ea typeface="WenQuanYi Zen Hei Sharp" charset="0"/>
              <a:cs typeface="WenQuanYi Zen Hei Sharp" charset="0"/>
            </a:endParaRPr>
          </a:p>
        </p:txBody>
      </p:sp>
      <p:sp>
        <p:nvSpPr>
          <p:cNvPr id="3078" name="Line 6"/>
          <p:cNvSpPr>
            <a:spLocks noChangeShapeType="1"/>
          </p:cNvSpPr>
          <p:nvPr/>
        </p:nvSpPr>
        <p:spPr bwMode="auto">
          <a:xfrm>
            <a:off x="260640" y="927457"/>
            <a:ext cx="8709120" cy="1441"/>
          </a:xfrm>
          <a:prstGeom prst="line">
            <a:avLst/>
          </a:prstGeom>
          <a:noFill/>
          <a:ln w="9525">
            <a:solidFill>
              <a:srgbClr val="C0C0C0"/>
            </a:solidFill>
            <a:round/>
            <a:headEnd/>
            <a:tailEnd/>
          </a:ln>
          <a:effectLst/>
        </p:spPr>
        <p:txBody>
          <a:bodyPr lIns="82945" tIns="41473" rIns="82945" bIns="41473"/>
          <a:lstStyle/>
          <a:p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7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960" y="131054"/>
            <a:ext cx="806400" cy="82952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sp>
        <p:nvSpPr>
          <p:cNvPr id="4098" name="Text Box 2"/>
          <p:cNvSpPr txBox="1">
            <a:spLocks noChangeArrowheads="1"/>
          </p:cNvSpPr>
          <p:nvPr/>
        </p:nvSpPr>
        <p:spPr bwMode="auto">
          <a:xfrm>
            <a:off x="4230720" y="542937"/>
            <a:ext cx="4714560" cy="61638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22401" rIns="0" bIns="0" anchor="ctr"/>
          <a:lstStyle/>
          <a:p>
            <a:pPr algn="r"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</a:tabLst>
            </a:pPr>
            <a:r>
              <a:rPr lang="en-US" sz="2500" dirty="0">
                <a:solidFill>
                  <a:srgbClr val="999999"/>
                </a:solidFill>
                <a:ea typeface="WenQuanYi Zen Hei Sharp" charset="0"/>
                <a:cs typeface="WenQuanYi Zen Hei Sharp" charset="0"/>
              </a:rPr>
              <a:t>NetCDF Subset Service (NCSS)</a:t>
            </a:r>
            <a:r>
              <a:rPr lang="en-US" dirty="0">
                <a:solidFill>
                  <a:srgbClr val="000000"/>
                </a:solidFill>
                <a:ea typeface="WenQuanYi Zen Hei Sharp" charset="0"/>
                <a:cs typeface="WenQuanYi Zen Hei Sharp" charset="0"/>
              </a:rPr>
              <a:t/>
            </a:r>
            <a:br>
              <a:rPr lang="en-US" dirty="0">
                <a:solidFill>
                  <a:srgbClr val="000000"/>
                </a:solidFill>
                <a:ea typeface="WenQuanYi Zen Hei Sharp" charset="0"/>
                <a:cs typeface="WenQuanYi Zen Hei Sharp" charset="0"/>
              </a:rPr>
            </a:br>
            <a:endParaRPr lang="en-US" dirty="0">
              <a:solidFill>
                <a:srgbClr val="000000"/>
              </a:solidFill>
              <a:ea typeface="WenQuanYi Zen Hei Sharp" charset="0"/>
              <a:cs typeface="WenQuanYi Zen Hei Sharp" charset="0"/>
            </a:endParaRPr>
          </a:p>
        </p:txBody>
      </p:sp>
      <p:sp>
        <p:nvSpPr>
          <p:cNvPr id="4099" name="Line 3"/>
          <p:cNvSpPr>
            <a:spLocks noChangeShapeType="1"/>
          </p:cNvSpPr>
          <p:nvPr/>
        </p:nvSpPr>
        <p:spPr bwMode="auto">
          <a:xfrm>
            <a:off x="260640" y="927457"/>
            <a:ext cx="8709120" cy="1441"/>
          </a:xfrm>
          <a:prstGeom prst="line">
            <a:avLst/>
          </a:prstGeom>
          <a:noFill/>
          <a:ln w="9525">
            <a:solidFill>
              <a:srgbClr val="C0C0C0"/>
            </a:solidFill>
            <a:round/>
            <a:headEnd/>
            <a:tailEnd/>
          </a:ln>
          <a:effectLst/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4100" name="Text Box 4"/>
          <p:cNvSpPr txBox="1">
            <a:spLocks noChangeArrowheads="1"/>
          </p:cNvSpPr>
          <p:nvPr/>
        </p:nvSpPr>
        <p:spPr bwMode="auto">
          <a:xfrm>
            <a:off x="216000" y="1196767"/>
            <a:ext cx="8792640" cy="64662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81639" tIns="69622" rIns="81639" bIns="40820"/>
          <a:lstStyle/>
          <a:p>
            <a:pPr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  <a:tab pos="8536446" algn="l"/>
              </a:tabLst>
            </a:pPr>
            <a:r>
              <a:rPr lang="en-US" sz="3300" dirty="0">
                <a:solidFill>
                  <a:srgbClr val="000000"/>
                </a:solidFill>
                <a:ea typeface="WenQuanYi Zen Hei Sharp" charset="0"/>
                <a:cs typeface="WenQuanYi Zen Hei Sharp" charset="0"/>
              </a:rPr>
              <a:t>- API for </a:t>
            </a:r>
            <a:r>
              <a:rPr lang="en-US" sz="3300" dirty="0" err="1">
                <a:solidFill>
                  <a:srgbClr val="000000"/>
                </a:solidFill>
                <a:ea typeface="WenQuanYi Zen Hei Sharp" charset="0"/>
                <a:cs typeface="WenQuanYi Zen Hei Sharp" charset="0"/>
              </a:rPr>
              <a:t>subsetting</a:t>
            </a:r>
            <a:r>
              <a:rPr lang="en-US" sz="3300" dirty="0">
                <a:solidFill>
                  <a:srgbClr val="000000"/>
                </a:solidFill>
                <a:ea typeface="WenQuanYi Zen Hei Sharp" charset="0"/>
                <a:cs typeface="WenQuanYi Zen Hei Sharp" charset="0"/>
              </a:rPr>
              <a:t> datasets</a:t>
            </a:r>
          </a:p>
        </p:txBody>
      </p:sp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65601" y="1742583"/>
            <a:ext cx="8625600" cy="4605604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51360" y="1841954"/>
            <a:ext cx="8792640" cy="487635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98240" y="3483727"/>
            <a:ext cx="5225760" cy="240505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pic>
        <p:nvPicPr>
          <p:cNvPr id="4104" name="Picture 8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383361" y="1908201"/>
            <a:ext cx="4531680" cy="3236019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Text Box 2"/>
          <p:cNvSpPr txBox="1">
            <a:spLocks noChangeArrowheads="1"/>
          </p:cNvSpPr>
          <p:nvPr/>
        </p:nvSpPr>
        <p:spPr bwMode="auto">
          <a:xfrm>
            <a:off x="641158" y="1219200"/>
            <a:ext cx="4876800" cy="3693319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 w="171450" h="279400" prst="relaxedInset"/>
          </a:sp3d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endParaRPr lang="en-US" sz="1800" dirty="0" smtClean="0">
              <a:latin typeface="Calibri" charset="0"/>
            </a:endParaRPr>
          </a:p>
          <a:p>
            <a:pPr eaLnBrk="1" hangingPunct="1">
              <a:spcBef>
                <a:spcPct val="50000"/>
              </a:spcBef>
              <a:defRPr/>
            </a:pPr>
            <a:r>
              <a:rPr lang="en-US" sz="1800" dirty="0" smtClean="0">
                <a:latin typeface="Calibri" charset="0"/>
              </a:rPr>
              <a:t>      Servlet Container</a:t>
            </a:r>
          </a:p>
          <a:p>
            <a:pPr eaLnBrk="1" hangingPunct="1">
              <a:spcBef>
                <a:spcPct val="50000"/>
              </a:spcBef>
              <a:defRPr/>
            </a:pPr>
            <a:endParaRPr lang="en-US" sz="1800" dirty="0" smtClean="0">
              <a:latin typeface="Calibri" charset="0"/>
            </a:endParaRPr>
          </a:p>
          <a:p>
            <a:pPr eaLnBrk="1" hangingPunct="1">
              <a:spcBef>
                <a:spcPct val="50000"/>
              </a:spcBef>
              <a:defRPr/>
            </a:pPr>
            <a:endParaRPr lang="en-US" sz="1800" dirty="0" smtClean="0">
              <a:latin typeface="Calibri" charset="0"/>
            </a:endParaRPr>
          </a:p>
          <a:p>
            <a:pPr eaLnBrk="1" hangingPunct="1">
              <a:spcBef>
                <a:spcPct val="50000"/>
              </a:spcBef>
              <a:defRPr/>
            </a:pPr>
            <a:endParaRPr lang="en-US" sz="1800" dirty="0" smtClean="0">
              <a:latin typeface="Calibri" charset="0"/>
            </a:endParaRPr>
          </a:p>
          <a:p>
            <a:pPr eaLnBrk="1" hangingPunct="1">
              <a:spcBef>
                <a:spcPct val="50000"/>
              </a:spcBef>
              <a:defRPr/>
            </a:pPr>
            <a:endParaRPr lang="en-US" sz="1800" dirty="0" smtClean="0">
              <a:latin typeface="Calibri" charset="0"/>
            </a:endParaRPr>
          </a:p>
          <a:p>
            <a:pPr eaLnBrk="1" hangingPunct="1">
              <a:spcBef>
                <a:spcPct val="50000"/>
              </a:spcBef>
              <a:defRPr/>
            </a:pPr>
            <a:endParaRPr lang="en-US" sz="1800" dirty="0" smtClean="0">
              <a:latin typeface="Calibri" charset="0"/>
            </a:endParaRPr>
          </a:p>
          <a:p>
            <a:pPr eaLnBrk="1" hangingPunct="1">
              <a:spcBef>
                <a:spcPct val="50000"/>
              </a:spcBef>
              <a:defRPr/>
            </a:pPr>
            <a:endParaRPr lang="en-US" sz="1800" dirty="0" smtClean="0">
              <a:latin typeface="Calibri" charset="0"/>
            </a:endParaRPr>
          </a:p>
          <a:p>
            <a:pPr eaLnBrk="1" hangingPunct="1">
              <a:spcBef>
                <a:spcPct val="50000"/>
              </a:spcBef>
              <a:defRPr/>
            </a:pPr>
            <a:endParaRPr lang="en-US" sz="1800" dirty="0" smtClean="0">
              <a:latin typeface="Calibri" charset="0"/>
            </a:endParaRPr>
          </a:p>
        </p:txBody>
      </p:sp>
      <p:sp>
        <p:nvSpPr>
          <p:cNvPr id="24580" name="Rectangle 3"/>
          <p:cNvSpPr>
            <a:spLocks noChangeArrowheads="1"/>
          </p:cNvSpPr>
          <p:nvPr/>
        </p:nvSpPr>
        <p:spPr bwMode="auto">
          <a:xfrm>
            <a:off x="260350" y="1143000"/>
            <a:ext cx="5562600" cy="5715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 charset="0"/>
            </a:endParaRPr>
          </a:p>
        </p:txBody>
      </p:sp>
      <p:sp>
        <p:nvSpPr>
          <p:cNvPr id="24581" name="Rectangle 4"/>
          <p:cNvSpPr>
            <a:spLocks noGrp="1"/>
          </p:cNvSpPr>
          <p:nvPr>
            <p:ph type="title" idx="4294967295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pPr eaLnBrk="1" hangingPunct="1"/>
            <a:r>
              <a:rPr lang="en-US" sz="4000">
                <a:latin typeface="Calibri" charset="0"/>
              </a:rPr>
              <a:t>THREDDS Data Server</a:t>
            </a:r>
          </a:p>
        </p:txBody>
      </p:sp>
      <p:sp>
        <p:nvSpPr>
          <p:cNvPr id="28676" name="AutoShape 5"/>
          <p:cNvSpPr>
            <a:spLocks noChangeArrowheads="1"/>
          </p:cNvSpPr>
          <p:nvPr/>
        </p:nvSpPr>
        <p:spPr bwMode="auto">
          <a:xfrm>
            <a:off x="1174558" y="5638800"/>
            <a:ext cx="1828800" cy="1066800"/>
          </a:xfrm>
          <a:prstGeom prst="flowChartMagneticDisk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prst="angle"/>
          </a:sp3d>
        </p:spPr>
        <p:txBody>
          <a:bodyPr wrap="none" anchor="ctr"/>
          <a:lstStyle/>
          <a:p>
            <a:pPr algn="ctr">
              <a:defRPr/>
            </a:pPr>
            <a:r>
              <a:rPr lang="en-US">
                <a:latin typeface="Calibri" charset="0"/>
              </a:rPr>
              <a:t>Datasets</a:t>
            </a:r>
          </a:p>
        </p:txBody>
      </p:sp>
      <p:cxnSp>
        <p:nvCxnSpPr>
          <p:cNvPr id="24585" name="AutoShape 6"/>
          <p:cNvCxnSpPr>
            <a:cxnSpLocks noChangeShapeType="1"/>
            <a:stCxn id="63" idx="3"/>
            <a:endCxn id="0" idx="2"/>
          </p:cNvCxnSpPr>
          <p:nvPr/>
        </p:nvCxnSpPr>
        <p:spPr bwMode="auto">
          <a:xfrm>
            <a:off x="6149975" y="1817688"/>
            <a:ext cx="358775" cy="81121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24586" name="AutoShape 7"/>
          <p:cNvCxnSpPr>
            <a:cxnSpLocks noChangeShapeType="1"/>
            <a:stCxn id="0" idx="3"/>
            <a:endCxn id="0" idx="2"/>
          </p:cNvCxnSpPr>
          <p:nvPr/>
        </p:nvCxnSpPr>
        <p:spPr bwMode="auto">
          <a:xfrm flipV="1">
            <a:off x="4984750" y="2628900"/>
            <a:ext cx="1524000" cy="1809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24587" name="AutoShape 8"/>
          <p:cNvCxnSpPr>
            <a:cxnSpLocks noChangeShapeType="1"/>
            <a:stCxn id="0" idx="2"/>
            <a:endCxn id="60" idx="0"/>
          </p:cNvCxnSpPr>
          <p:nvPr/>
        </p:nvCxnSpPr>
        <p:spPr bwMode="auto">
          <a:xfrm>
            <a:off x="2624138" y="4198938"/>
            <a:ext cx="1514475" cy="87471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24588" name="Text Box 10"/>
          <p:cNvSpPr txBox="1">
            <a:spLocks noChangeArrowheads="1"/>
          </p:cNvSpPr>
          <p:nvPr/>
        </p:nvSpPr>
        <p:spPr bwMode="auto">
          <a:xfrm>
            <a:off x="2622550" y="6583363"/>
            <a:ext cx="20574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200" b="1" i="1">
                <a:latin typeface="Calibri" charset="0"/>
              </a:rPr>
              <a:t>thredds.ucar.edu</a:t>
            </a:r>
          </a:p>
        </p:txBody>
      </p:sp>
      <p:sp>
        <p:nvSpPr>
          <p:cNvPr id="28681" name="Text Box 11"/>
          <p:cNvSpPr txBox="1">
            <a:spLocks noChangeArrowheads="1"/>
          </p:cNvSpPr>
          <p:nvPr/>
        </p:nvSpPr>
        <p:spPr bwMode="auto">
          <a:xfrm>
            <a:off x="1403158" y="2438400"/>
            <a:ext cx="2438400" cy="1052513"/>
          </a:xfrm>
          <a:prstGeom prst="rect">
            <a:avLst/>
          </a:prstGeom>
          <a:solidFill>
            <a:srgbClr val="FF99CC"/>
          </a:solidFill>
          <a:ln w="9525">
            <a:solidFill>
              <a:schemeClr val="tx1"/>
            </a:solidFill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 h="254000" prst="artDeco"/>
          </a:sp3d>
        </p:spPr>
        <p:txBody>
          <a:bodyPr anchor="ctr" anchorCtr="1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sz="2000" smtClean="0">
                <a:latin typeface="Calibri" charset="0"/>
              </a:rPr>
              <a:t>THREDDS Server</a:t>
            </a:r>
          </a:p>
        </p:txBody>
      </p:sp>
      <p:sp>
        <p:nvSpPr>
          <p:cNvPr id="28682" name="Oval 13"/>
          <p:cNvSpPr>
            <a:spLocks noChangeArrowheads="1"/>
          </p:cNvSpPr>
          <p:nvPr/>
        </p:nvSpPr>
        <p:spPr bwMode="auto">
          <a:xfrm>
            <a:off x="6508558" y="2133600"/>
            <a:ext cx="2189018" cy="990600"/>
          </a:xfrm>
          <a:prstGeom prst="ellipse">
            <a:avLst/>
          </a:prstGeom>
          <a:solidFill>
            <a:srgbClr val="CCFFFF"/>
          </a:solidFill>
          <a:ln w="9525">
            <a:solidFill>
              <a:schemeClr val="tx1"/>
            </a:solidFill>
            <a:round/>
            <a:headEnd/>
            <a:tailEnd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wrap="none" anchor="ctr"/>
          <a:lstStyle/>
          <a:p>
            <a:pPr algn="ctr">
              <a:defRPr/>
            </a:pPr>
            <a:r>
              <a:rPr lang="en-US">
                <a:latin typeface="Calibri" charset="0"/>
              </a:rPr>
              <a:t>Remote Access</a:t>
            </a:r>
          </a:p>
          <a:p>
            <a:pPr algn="ctr">
              <a:defRPr/>
            </a:pPr>
            <a:r>
              <a:rPr lang="en-US">
                <a:latin typeface="Calibri" charset="0"/>
              </a:rPr>
              <a:t>Client</a:t>
            </a:r>
          </a:p>
        </p:txBody>
      </p:sp>
      <p:sp>
        <p:nvSpPr>
          <p:cNvPr id="28683" name="Text Box 17"/>
          <p:cNvSpPr txBox="1">
            <a:spLocks noChangeArrowheads="1"/>
          </p:cNvSpPr>
          <p:nvPr/>
        </p:nvSpPr>
        <p:spPr bwMode="auto">
          <a:xfrm>
            <a:off x="3841558" y="2916238"/>
            <a:ext cx="1143000" cy="284162"/>
          </a:xfrm>
          <a:prstGeom prst="rect">
            <a:avLst/>
          </a:prstGeom>
          <a:solidFill>
            <a:srgbClr val="FF99CC"/>
          </a:solidFill>
          <a:ln w="9525">
            <a:solidFill>
              <a:schemeClr val="tx1"/>
            </a:solidFill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 h="254000" prst="artDeco"/>
          </a:sp3d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r>
              <a:rPr lang="en-US" sz="1200" b="1" smtClean="0">
                <a:latin typeface="Calibri" charset="0"/>
              </a:rPr>
              <a:t>HTTPServer</a:t>
            </a:r>
          </a:p>
        </p:txBody>
      </p:sp>
      <p:sp>
        <p:nvSpPr>
          <p:cNvPr id="28684" name="Text Box 18"/>
          <p:cNvSpPr txBox="1">
            <a:spLocks noChangeArrowheads="1"/>
          </p:cNvSpPr>
          <p:nvPr/>
        </p:nvSpPr>
        <p:spPr bwMode="auto">
          <a:xfrm>
            <a:off x="3841558" y="3200400"/>
            <a:ext cx="1143000" cy="284163"/>
          </a:xfrm>
          <a:prstGeom prst="rect">
            <a:avLst/>
          </a:prstGeom>
          <a:solidFill>
            <a:srgbClr val="FF99CC"/>
          </a:solidFill>
          <a:ln w="9525">
            <a:solidFill>
              <a:schemeClr val="tx1"/>
            </a:solidFill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 h="254000" prst="artDeco"/>
          </a:sp3d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r>
              <a:rPr lang="en-US" sz="1200" b="1" smtClean="0">
                <a:latin typeface="Calibri" charset="0"/>
              </a:rPr>
              <a:t>WMS</a:t>
            </a:r>
          </a:p>
        </p:txBody>
      </p:sp>
      <p:cxnSp>
        <p:nvCxnSpPr>
          <p:cNvPr id="24601" name="AutoShape 19"/>
          <p:cNvCxnSpPr>
            <a:cxnSpLocks noChangeShapeType="1"/>
            <a:stCxn id="0" idx="3"/>
            <a:endCxn id="0" idx="2"/>
          </p:cNvCxnSpPr>
          <p:nvPr/>
        </p:nvCxnSpPr>
        <p:spPr bwMode="auto">
          <a:xfrm flipV="1">
            <a:off x="4984750" y="2628900"/>
            <a:ext cx="1524000" cy="43021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24602" name="AutoShape 20"/>
          <p:cNvCxnSpPr>
            <a:cxnSpLocks noChangeShapeType="1"/>
            <a:stCxn id="0" idx="3"/>
            <a:endCxn id="0" idx="2"/>
          </p:cNvCxnSpPr>
          <p:nvPr/>
        </p:nvCxnSpPr>
        <p:spPr bwMode="auto">
          <a:xfrm flipV="1">
            <a:off x="4984750" y="2628900"/>
            <a:ext cx="1524000" cy="7143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28687" name="Text Box 21"/>
          <p:cNvSpPr txBox="1">
            <a:spLocks noChangeArrowheads="1"/>
          </p:cNvSpPr>
          <p:nvPr/>
        </p:nvSpPr>
        <p:spPr bwMode="auto">
          <a:xfrm>
            <a:off x="3841558" y="2438400"/>
            <a:ext cx="1143000" cy="284163"/>
          </a:xfrm>
          <a:prstGeom prst="rect">
            <a:avLst/>
          </a:prstGeom>
          <a:solidFill>
            <a:srgbClr val="FF99CC"/>
          </a:solidFill>
          <a:ln w="9525">
            <a:solidFill>
              <a:schemeClr val="tx1"/>
            </a:solidFill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 h="254000" prst="artDeco"/>
          </a:sp3d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r>
              <a:rPr lang="en-US" sz="1200" b="1" smtClean="0">
                <a:latin typeface="Calibri" charset="0"/>
              </a:rPr>
              <a:t>WCS</a:t>
            </a:r>
          </a:p>
        </p:txBody>
      </p:sp>
      <p:sp>
        <p:nvSpPr>
          <p:cNvPr id="28688" name="Text Box 22"/>
          <p:cNvSpPr txBox="1">
            <a:spLocks noChangeArrowheads="1"/>
          </p:cNvSpPr>
          <p:nvPr/>
        </p:nvSpPr>
        <p:spPr bwMode="auto">
          <a:xfrm>
            <a:off x="3841558" y="2667000"/>
            <a:ext cx="1143000" cy="284163"/>
          </a:xfrm>
          <a:prstGeom prst="rect">
            <a:avLst/>
          </a:prstGeom>
          <a:solidFill>
            <a:srgbClr val="FF99CC"/>
          </a:solidFill>
          <a:ln w="9525">
            <a:solidFill>
              <a:schemeClr val="tx1"/>
            </a:solidFill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 h="254000" prst="artDeco"/>
          </a:sp3d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r>
              <a:rPr lang="en-US" sz="1200" b="1" smtClean="0">
                <a:latin typeface="Calibri" charset="0"/>
              </a:rPr>
              <a:t>OPeNDAP</a:t>
            </a:r>
          </a:p>
        </p:txBody>
      </p:sp>
      <p:cxnSp>
        <p:nvCxnSpPr>
          <p:cNvPr id="24609" name="AutoShape 23"/>
          <p:cNvCxnSpPr>
            <a:cxnSpLocks noChangeShapeType="1"/>
            <a:stCxn id="0" idx="3"/>
            <a:endCxn id="0" idx="2"/>
          </p:cNvCxnSpPr>
          <p:nvPr/>
        </p:nvCxnSpPr>
        <p:spPr bwMode="auto">
          <a:xfrm>
            <a:off x="4984750" y="2581275"/>
            <a:ext cx="1524000" cy="476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24610" name="AutoShape 25"/>
          <p:cNvCxnSpPr>
            <a:cxnSpLocks noChangeShapeType="1"/>
            <a:stCxn id="0" idx="2"/>
            <a:endCxn id="0" idx="1"/>
          </p:cNvCxnSpPr>
          <p:nvPr/>
        </p:nvCxnSpPr>
        <p:spPr bwMode="auto">
          <a:xfrm flipH="1">
            <a:off x="2089150" y="4198938"/>
            <a:ext cx="534988" cy="143986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28691" name="Text Box 11"/>
          <p:cNvSpPr txBox="1">
            <a:spLocks noChangeArrowheads="1"/>
          </p:cNvSpPr>
          <p:nvPr/>
        </p:nvSpPr>
        <p:spPr bwMode="auto">
          <a:xfrm>
            <a:off x="1404746" y="3490913"/>
            <a:ext cx="2438400" cy="708025"/>
          </a:xfrm>
          <a:prstGeom prst="rect">
            <a:avLst/>
          </a:prstGeom>
          <a:solidFill>
            <a:srgbClr val="FF99CC"/>
          </a:solidFill>
          <a:ln w="9525">
            <a:solidFill>
              <a:schemeClr val="tx1"/>
            </a:solidFill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 h="254000" prst="artDeco"/>
          </a:sp3d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defRPr/>
            </a:pPr>
            <a:r>
              <a:rPr lang="en-US" sz="2000" b="1" smtClean="0">
                <a:latin typeface="Calibri" charset="0"/>
              </a:rPr>
              <a:t>NetCDF-Java</a:t>
            </a:r>
          </a:p>
          <a:p>
            <a:pPr algn="ctr">
              <a:defRPr/>
            </a:pPr>
            <a:r>
              <a:rPr lang="en-US" sz="2000" b="1" smtClean="0">
                <a:latin typeface="Calibri" charset="0"/>
              </a:rPr>
              <a:t>Library</a:t>
            </a:r>
          </a:p>
        </p:txBody>
      </p:sp>
      <p:sp>
        <p:nvSpPr>
          <p:cNvPr id="60" name="Text Box 11"/>
          <p:cNvSpPr txBox="1">
            <a:spLocks noChangeArrowheads="1"/>
          </p:cNvSpPr>
          <p:nvPr/>
        </p:nvSpPr>
        <p:spPr bwMode="auto">
          <a:xfrm>
            <a:off x="2919413" y="5073650"/>
            <a:ext cx="2438400" cy="40005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01600" dir="8100000" algn="tr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>
              <a:defRPr/>
            </a:pPr>
            <a:r>
              <a:rPr lang="en-US" sz="2000" dirty="0" smtClean="0">
                <a:latin typeface="Calibri" charset="0"/>
              </a:rPr>
              <a:t>configCatalog.xml </a:t>
            </a:r>
            <a:endParaRPr lang="en-US" sz="2000" dirty="0">
              <a:latin typeface="Calibri" charset="0"/>
            </a:endParaRPr>
          </a:p>
        </p:txBody>
      </p:sp>
      <p:sp>
        <p:nvSpPr>
          <p:cNvPr id="63" name="Text Box 11"/>
          <p:cNvSpPr txBox="1">
            <a:spLocks noChangeArrowheads="1"/>
          </p:cNvSpPr>
          <p:nvPr/>
        </p:nvSpPr>
        <p:spPr bwMode="auto">
          <a:xfrm>
            <a:off x="3711575" y="1617663"/>
            <a:ext cx="2438400" cy="40005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01600" dir="8100000" algn="tr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>
              <a:defRPr/>
            </a:pPr>
            <a:r>
              <a:rPr lang="en-US" sz="2000" dirty="0" err="1" smtClean="0">
                <a:latin typeface="Calibri" charset="0"/>
              </a:rPr>
              <a:t>catalog.xml</a:t>
            </a:r>
            <a:r>
              <a:rPr lang="en-US" sz="2000" dirty="0" smtClean="0">
                <a:latin typeface="Calibri" charset="0"/>
              </a:rPr>
              <a:t> </a:t>
            </a:r>
            <a:endParaRPr lang="en-US" sz="2000" dirty="0">
              <a:latin typeface="Calibri" charset="0"/>
            </a:endParaRPr>
          </a:p>
        </p:txBody>
      </p:sp>
      <p:cxnSp>
        <p:nvCxnSpPr>
          <p:cNvPr id="24616" name="AutoShape 14"/>
          <p:cNvCxnSpPr>
            <a:cxnSpLocks noChangeShapeType="1"/>
            <a:stCxn id="0" idx="0"/>
            <a:endCxn id="63" idx="2"/>
          </p:cNvCxnSpPr>
          <p:nvPr/>
        </p:nvCxnSpPr>
        <p:spPr bwMode="auto">
          <a:xfrm flipV="1">
            <a:off x="2622550" y="2017713"/>
            <a:ext cx="2308225" cy="4206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33" name="Lightning Bolt 32"/>
          <p:cNvSpPr/>
          <p:nvPr/>
        </p:nvSpPr>
        <p:spPr>
          <a:xfrm>
            <a:off x="2706514" y="5458644"/>
            <a:ext cx="5710532" cy="1085000"/>
          </a:xfrm>
          <a:prstGeom prst="lightningBolt">
            <a:avLst/>
          </a:prstGeom>
          <a:solidFill>
            <a:srgbClr val="FFFF00"/>
          </a:solidFill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2" name="Cloud 31"/>
          <p:cNvSpPr/>
          <p:nvPr/>
        </p:nvSpPr>
        <p:spPr>
          <a:xfrm>
            <a:off x="6146290" y="4701665"/>
            <a:ext cx="2551286" cy="1463489"/>
          </a:xfrm>
          <a:prstGeom prst="cloud">
            <a:avLst/>
          </a:prstGeom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4621" name="Text Box 16"/>
          <p:cNvSpPr txBox="1">
            <a:spLocks noChangeArrowheads="1"/>
          </p:cNvSpPr>
          <p:nvPr/>
        </p:nvSpPr>
        <p:spPr bwMode="auto">
          <a:xfrm>
            <a:off x="6829425" y="5227638"/>
            <a:ext cx="1049338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800" b="1">
                <a:latin typeface="Calibri" charset="0"/>
              </a:rPr>
              <a:t>IDD Data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Text Box 2"/>
          <p:cNvSpPr txBox="1">
            <a:spLocks noChangeArrowheads="1"/>
          </p:cNvSpPr>
          <p:nvPr/>
        </p:nvSpPr>
        <p:spPr bwMode="auto">
          <a:xfrm>
            <a:off x="641158" y="1219200"/>
            <a:ext cx="4876800" cy="3693319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 w="171450" h="279400" prst="relaxedInset"/>
          </a:sp3d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endParaRPr lang="en-US" sz="1800" dirty="0" smtClean="0">
              <a:latin typeface="Calibri" charset="0"/>
            </a:endParaRPr>
          </a:p>
          <a:p>
            <a:pPr eaLnBrk="1" hangingPunct="1">
              <a:spcBef>
                <a:spcPct val="50000"/>
              </a:spcBef>
              <a:defRPr/>
            </a:pPr>
            <a:r>
              <a:rPr lang="en-US" sz="1800" dirty="0" smtClean="0">
                <a:latin typeface="Calibri" charset="0"/>
              </a:rPr>
              <a:t>      Servlet Container</a:t>
            </a:r>
          </a:p>
          <a:p>
            <a:pPr eaLnBrk="1" hangingPunct="1">
              <a:spcBef>
                <a:spcPct val="50000"/>
              </a:spcBef>
              <a:defRPr/>
            </a:pPr>
            <a:endParaRPr lang="en-US" sz="1800" dirty="0" smtClean="0">
              <a:latin typeface="Calibri" charset="0"/>
            </a:endParaRPr>
          </a:p>
          <a:p>
            <a:pPr eaLnBrk="1" hangingPunct="1">
              <a:spcBef>
                <a:spcPct val="50000"/>
              </a:spcBef>
              <a:defRPr/>
            </a:pPr>
            <a:endParaRPr lang="en-US" sz="1800" dirty="0" smtClean="0">
              <a:latin typeface="Calibri" charset="0"/>
            </a:endParaRPr>
          </a:p>
          <a:p>
            <a:pPr eaLnBrk="1" hangingPunct="1">
              <a:spcBef>
                <a:spcPct val="50000"/>
              </a:spcBef>
              <a:defRPr/>
            </a:pPr>
            <a:endParaRPr lang="en-US" sz="1800" dirty="0" smtClean="0">
              <a:latin typeface="Calibri" charset="0"/>
            </a:endParaRPr>
          </a:p>
          <a:p>
            <a:pPr eaLnBrk="1" hangingPunct="1">
              <a:spcBef>
                <a:spcPct val="50000"/>
              </a:spcBef>
              <a:defRPr/>
            </a:pPr>
            <a:endParaRPr lang="en-US" sz="1800" dirty="0" smtClean="0">
              <a:latin typeface="Calibri" charset="0"/>
            </a:endParaRPr>
          </a:p>
          <a:p>
            <a:pPr eaLnBrk="1" hangingPunct="1">
              <a:spcBef>
                <a:spcPct val="50000"/>
              </a:spcBef>
              <a:defRPr/>
            </a:pPr>
            <a:endParaRPr lang="en-US" sz="1800" dirty="0" smtClean="0">
              <a:latin typeface="Calibri" charset="0"/>
            </a:endParaRPr>
          </a:p>
          <a:p>
            <a:pPr eaLnBrk="1" hangingPunct="1">
              <a:spcBef>
                <a:spcPct val="50000"/>
              </a:spcBef>
              <a:defRPr/>
            </a:pPr>
            <a:endParaRPr lang="en-US" sz="1800" dirty="0" smtClean="0">
              <a:latin typeface="Calibri" charset="0"/>
            </a:endParaRPr>
          </a:p>
          <a:p>
            <a:pPr eaLnBrk="1" hangingPunct="1">
              <a:spcBef>
                <a:spcPct val="50000"/>
              </a:spcBef>
              <a:defRPr/>
            </a:pPr>
            <a:endParaRPr lang="en-US" sz="1800" dirty="0" smtClean="0">
              <a:latin typeface="Calibri" charset="0"/>
            </a:endParaRPr>
          </a:p>
        </p:txBody>
      </p:sp>
      <p:sp>
        <p:nvSpPr>
          <p:cNvPr id="26628" name="Rectangle 3"/>
          <p:cNvSpPr>
            <a:spLocks noChangeArrowheads="1"/>
          </p:cNvSpPr>
          <p:nvPr/>
        </p:nvSpPr>
        <p:spPr bwMode="auto">
          <a:xfrm>
            <a:off x="260350" y="1143000"/>
            <a:ext cx="5562600" cy="5715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 charset="0"/>
            </a:endParaRPr>
          </a:p>
        </p:txBody>
      </p:sp>
      <p:sp>
        <p:nvSpPr>
          <p:cNvPr id="26629" name="Rectangle 4"/>
          <p:cNvSpPr>
            <a:spLocks noGrp="1"/>
          </p:cNvSpPr>
          <p:nvPr>
            <p:ph type="title" idx="4294967295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pPr eaLnBrk="1" hangingPunct="1"/>
            <a:r>
              <a:rPr lang="en-US" sz="4000">
                <a:latin typeface="Calibri" charset="0"/>
              </a:rPr>
              <a:t>THREDDS Data Server</a:t>
            </a:r>
          </a:p>
        </p:txBody>
      </p:sp>
      <p:sp>
        <p:nvSpPr>
          <p:cNvPr id="28676" name="AutoShape 5"/>
          <p:cNvSpPr>
            <a:spLocks noChangeArrowheads="1"/>
          </p:cNvSpPr>
          <p:nvPr/>
        </p:nvSpPr>
        <p:spPr bwMode="auto">
          <a:xfrm>
            <a:off x="1174558" y="5638800"/>
            <a:ext cx="1828800" cy="1066800"/>
          </a:xfrm>
          <a:prstGeom prst="flowChartMagneticDisk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prst="angle"/>
          </a:sp3d>
        </p:spPr>
        <p:txBody>
          <a:bodyPr wrap="none" anchor="ctr"/>
          <a:lstStyle/>
          <a:p>
            <a:pPr algn="ctr">
              <a:defRPr/>
            </a:pPr>
            <a:r>
              <a:rPr lang="en-US">
                <a:latin typeface="Calibri" charset="0"/>
              </a:rPr>
              <a:t>Datasets</a:t>
            </a:r>
          </a:p>
        </p:txBody>
      </p:sp>
      <p:cxnSp>
        <p:nvCxnSpPr>
          <p:cNvPr id="26633" name="AutoShape 6"/>
          <p:cNvCxnSpPr>
            <a:cxnSpLocks noChangeShapeType="1"/>
            <a:stCxn id="63" idx="3"/>
            <a:endCxn id="0" idx="2"/>
          </p:cNvCxnSpPr>
          <p:nvPr/>
        </p:nvCxnSpPr>
        <p:spPr bwMode="auto">
          <a:xfrm>
            <a:off x="6149975" y="1817688"/>
            <a:ext cx="358775" cy="81121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26634" name="AutoShape 7"/>
          <p:cNvCxnSpPr>
            <a:cxnSpLocks noChangeShapeType="1"/>
            <a:stCxn id="0" idx="3"/>
            <a:endCxn id="0" idx="2"/>
          </p:cNvCxnSpPr>
          <p:nvPr/>
        </p:nvCxnSpPr>
        <p:spPr bwMode="auto">
          <a:xfrm flipV="1">
            <a:off x="4984750" y="2628900"/>
            <a:ext cx="1524000" cy="1809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26635" name="AutoShape 8"/>
          <p:cNvCxnSpPr>
            <a:cxnSpLocks noChangeShapeType="1"/>
            <a:stCxn id="0" idx="2"/>
            <a:endCxn id="60" idx="0"/>
          </p:cNvCxnSpPr>
          <p:nvPr/>
        </p:nvCxnSpPr>
        <p:spPr bwMode="auto">
          <a:xfrm>
            <a:off x="2624138" y="4198938"/>
            <a:ext cx="1514475" cy="87471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26636" name="Text Box 10"/>
          <p:cNvSpPr txBox="1">
            <a:spLocks noChangeArrowheads="1"/>
          </p:cNvSpPr>
          <p:nvPr/>
        </p:nvSpPr>
        <p:spPr bwMode="auto">
          <a:xfrm>
            <a:off x="2622550" y="6583363"/>
            <a:ext cx="20574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200" b="1" i="1">
                <a:latin typeface="Calibri" charset="0"/>
              </a:rPr>
              <a:t>thredds.ucar.edu</a:t>
            </a:r>
          </a:p>
        </p:txBody>
      </p:sp>
      <p:sp>
        <p:nvSpPr>
          <p:cNvPr id="28681" name="Text Box 11"/>
          <p:cNvSpPr txBox="1">
            <a:spLocks noChangeArrowheads="1"/>
          </p:cNvSpPr>
          <p:nvPr/>
        </p:nvSpPr>
        <p:spPr bwMode="auto">
          <a:xfrm>
            <a:off x="1403158" y="2438400"/>
            <a:ext cx="2438400" cy="1052513"/>
          </a:xfrm>
          <a:prstGeom prst="rect">
            <a:avLst/>
          </a:prstGeom>
          <a:solidFill>
            <a:srgbClr val="FF99CC"/>
          </a:solidFill>
          <a:ln w="9525">
            <a:solidFill>
              <a:schemeClr val="tx1"/>
            </a:solidFill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 h="254000" prst="artDeco"/>
          </a:sp3d>
        </p:spPr>
        <p:txBody>
          <a:bodyPr anchor="ctr" anchorCtr="1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sz="2000" dirty="0" smtClean="0">
                <a:latin typeface="Calibri" charset="0"/>
              </a:rPr>
              <a:t>THREDDS Server</a:t>
            </a:r>
          </a:p>
        </p:txBody>
      </p:sp>
      <p:sp>
        <p:nvSpPr>
          <p:cNvPr id="28682" name="Oval 13"/>
          <p:cNvSpPr>
            <a:spLocks noChangeArrowheads="1"/>
          </p:cNvSpPr>
          <p:nvPr/>
        </p:nvSpPr>
        <p:spPr bwMode="auto">
          <a:xfrm>
            <a:off x="6508558" y="2133600"/>
            <a:ext cx="2189018" cy="990600"/>
          </a:xfrm>
          <a:prstGeom prst="ellipse">
            <a:avLst/>
          </a:prstGeom>
          <a:solidFill>
            <a:srgbClr val="CCFFFF"/>
          </a:solidFill>
          <a:ln w="9525">
            <a:solidFill>
              <a:schemeClr val="tx1"/>
            </a:solidFill>
            <a:round/>
            <a:headEnd/>
            <a:tailEnd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wrap="none" anchor="ctr"/>
          <a:lstStyle/>
          <a:p>
            <a:pPr algn="ctr">
              <a:defRPr/>
            </a:pPr>
            <a:r>
              <a:rPr lang="en-US">
                <a:latin typeface="Calibri" charset="0"/>
              </a:rPr>
              <a:t>Remote Access</a:t>
            </a:r>
          </a:p>
          <a:p>
            <a:pPr algn="ctr">
              <a:defRPr/>
            </a:pPr>
            <a:r>
              <a:rPr lang="en-US">
                <a:latin typeface="Calibri" charset="0"/>
              </a:rPr>
              <a:t>Client</a:t>
            </a:r>
          </a:p>
        </p:txBody>
      </p:sp>
      <p:sp>
        <p:nvSpPr>
          <p:cNvPr id="28683" name="Text Box 17"/>
          <p:cNvSpPr txBox="1">
            <a:spLocks noChangeArrowheads="1"/>
          </p:cNvSpPr>
          <p:nvPr/>
        </p:nvSpPr>
        <p:spPr bwMode="auto">
          <a:xfrm>
            <a:off x="3841558" y="2916238"/>
            <a:ext cx="1143000" cy="284162"/>
          </a:xfrm>
          <a:prstGeom prst="rect">
            <a:avLst/>
          </a:prstGeom>
          <a:solidFill>
            <a:srgbClr val="FF99CC"/>
          </a:solidFill>
          <a:ln w="9525">
            <a:solidFill>
              <a:schemeClr val="tx1"/>
            </a:solidFill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 h="254000" prst="artDeco"/>
          </a:sp3d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r>
              <a:rPr lang="en-US" sz="1200" b="1" smtClean="0">
                <a:latin typeface="Calibri" charset="0"/>
              </a:rPr>
              <a:t>HTTPServer</a:t>
            </a:r>
          </a:p>
        </p:txBody>
      </p:sp>
      <p:sp>
        <p:nvSpPr>
          <p:cNvPr id="28684" name="Text Box 18"/>
          <p:cNvSpPr txBox="1">
            <a:spLocks noChangeArrowheads="1"/>
          </p:cNvSpPr>
          <p:nvPr/>
        </p:nvSpPr>
        <p:spPr bwMode="auto">
          <a:xfrm>
            <a:off x="3841558" y="3200400"/>
            <a:ext cx="1143000" cy="284163"/>
          </a:xfrm>
          <a:prstGeom prst="rect">
            <a:avLst/>
          </a:prstGeom>
          <a:solidFill>
            <a:srgbClr val="FF99CC"/>
          </a:solidFill>
          <a:ln w="9525">
            <a:solidFill>
              <a:schemeClr val="tx1"/>
            </a:solidFill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 h="254000" prst="artDeco"/>
          </a:sp3d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r>
              <a:rPr lang="en-US" sz="1200" b="1" smtClean="0">
                <a:latin typeface="Calibri" charset="0"/>
              </a:rPr>
              <a:t>WMS</a:t>
            </a:r>
          </a:p>
        </p:txBody>
      </p:sp>
      <p:cxnSp>
        <p:nvCxnSpPr>
          <p:cNvPr id="26649" name="AutoShape 19"/>
          <p:cNvCxnSpPr>
            <a:cxnSpLocks noChangeShapeType="1"/>
            <a:stCxn id="0" idx="3"/>
            <a:endCxn id="0" idx="2"/>
          </p:cNvCxnSpPr>
          <p:nvPr/>
        </p:nvCxnSpPr>
        <p:spPr bwMode="auto">
          <a:xfrm flipV="1">
            <a:off x="4984750" y="2628900"/>
            <a:ext cx="1524000" cy="43021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26650" name="AutoShape 20"/>
          <p:cNvCxnSpPr>
            <a:cxnSpLocks noChangeShapeType="1"/>
            <a:stCxn id="0" idx="3"/>
            <a:endCxn id="0" idx="2"/>
          </p:cNvCxnSpPr>
          <p:nvPr/>
        </p:nvCxnSpPr>
        <p:spPr bwMode="auto">
          <a:xfrm flipV="1">
            <a:off x="4984750" y="2628900"/>
            <a:ext cx="1524000" cy="7143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28687" name="Text Box 21"/>
          <p:cNvSpPr txBox="1">
            <a:spLocks noChangeArrowheads="1"/>
          </p:cNvSpPr>
          <p:nvPr/>
        </p:nvSpPr>
        <p:spPr bwMode="auto">
          <a:xfrm>
            <a:off x="3841558" y="2438400"/>
            <a:ext cx="1143000" cy="284163"/>
          </a:xfrm>
          <a:prstGeom prst="rect">
            <a:avLst/>
          </a:prstGeom>
          <a:solidFill>
            <a:srgbClr val="FF99CC"/>
          </a:solidFill>
          <a:ln w="9525">
            <a:solidFill>
              <a:schemeClr val="tx1"/>
            </a:solidFill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 h="254000" prst="artDeco"/>
          </a:sp3d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r>
              <a:rPr lang="en-US" sz="1200" b="1" smtClean="0">
                <a:latin typeface="Calibri" charset="0"/>
              </a:rPr>
              <a:t>WCS</a:t>
            </a:r>
          </a:p>
        </p:txBody>
      </p:sp>
      <p:sp>
        <p:nvSpPr>
          <p:cNvPr id="28688" name="Text Box 22"/>
          <p:cNvSpPr txBox="1">
            <a:spLocks noChangeArrowheads="1"/>
          </p:cNvSpPr>
          <p:nvPr/>
        </p:nvSpPr>
        <p:spPr bwMode="auto">
          <a:xfrm>
            <a:off x="3841558" y="2667000"/>
            <a:ext cx="1143000" cy="284163"/>
          </a:xfrm>
          <a:prstGeom prst="rect">
            <a:avLst/>
          </a:prstGeom>
          <a:solidFill>
            <a:srgbClr val="FF99CC"/>
          </a:solidFill>
          <a:ln w="9525">
            <a:solidFill>
              <a:schemeClr val="tx1"/>
            </a:solidFill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 h="254000" prst="artDeco"/>
          </a:sp3d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r>
              <a:rPr lang="en-US" sz="1200" b="1" smtClean="0">
                <a:latin typeface="Calibri" charset="0"/>
              </a:rPr>
              <a:t>OPeNDAP</a:t>
            </a:r>
          </a:p>
        </p:txBody>
      </p:sp>
      <p:cxnSp>
        <p:nvCxnSpPr>
          <p:cNvPr id="26657" name="AutoShape 23"/>
          <p:cNvCxnSpPr>
            <a:cxnSpLocks noChangeShapeType="1"/>
            <a:stCxn id="0" idx="3"/>
            <a:endCxn id="0" idx="2"/>
          </p:cNvCxnSpPr>
          <p:nvPr/>
        </p:nvCxnSpPr>
        <p:spPr bwMode="auto">
          <a:xfrm>
            <a:off x="4984750" y="2581275"/>
            <a:ext cx="1524000" cy="476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26658" name="AutoShape 25"/>
          <p:cNvCxnSpPr>
            <a:cxnSpLocks noChangeShapeType="1"/>
            <a:stCxn id="0" idx="2"/>
            <a:endCxn id="0" idx="1"/>
          </p:cNvCxnSpPr>
          <p:nvPr/>
        </p:nvCxnSpPr>
        <p:spPr bwMode="auto">
          <a:xfrm flipH="1">
            <a:off x="2089150" y="4198938"/>
            <a:ext cx="534988" cy="143986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28691" name="Text Box 11"/>
          <p:cNvSpPr txBox="1">
            <a:spLocks noChangeArrowheads="1"/>
          </p:cNvSpPr>
          <p:nvPr/>
        </p:nvSpPr>
        <p:spPr bwMode="auto">
          <a:xfrm>
            <a:off x="1404746" y="3490913"/>
            <a:ext cx="2438400" cy="708025"/>
          </a:xfrm>
          <a:prstGeom prst="rect">
            <a:avLst/>
          </a:prstGeom>
          <a:solidFill>
            <a:srgbClr val="FF99CC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glow rad="381000">
              <a:schemeClr val="accent3">
                <a:alpha val="90000"/>
              </a:schemeClr>
            </a:glow>
          </a:effectLst>
          <a:scene3d>
            <a:camera prst="orthographicFront"/>
            <a:lightRig rig="threePt" dir="t"/>
          </a:scene3d>
          <a:sp3d>
            <a:bevelT h="254000" prst="artDeco"/>
          </a:sp3d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defRPr/>
            </a:pPr>
            <a:r>
              <a:rPr lang="en-US" sz="2000" b="1" dirty="0" smtClean="0">
                <a:latin typeface="Calibri" charset="0"/>
              </a:rPr>
              <a:t>NetCDF-Java</a:t>
            </a:r>
          </a:p>
          <a:p>
            <a:pPr algn="ctr">
              <a:defRPr/>
            </a:pPr>
            <a:r>
              <a:rPr lang="en-US" sz="2000" b="1" dirty="0" smtClean="0">
                <a:latin typeface="Calibri" charset="0"/>
              </a:rPr>
              <a:t>Library</a:t>
            </a:r>
          </a:p>
        </p:txBody>
      </p:sp>
      <p:sp>
        <p:nvSpPr>
          <p:cNvPr id="60" name="Text Box 11"/>
          <p:cNvSpPr txBox="1">
            <a:spLocks noChangeArrowheads="1"/>
          </p:cNvSpPr>
          <p:nvPr/>
        </p:nvSpPr>
        <p:spPr bwMode="auto">
          <a:xfrm>
            <a:off x="2919413" y="5073650"/>
            <a:ext cx="2438400" cy="40005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01600" dir="8100000" algn="tr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>
              <a:defRPr/>
            </a:pPr>
            <a:r>
              <a:rPr lang="en-US" sz="2000" dirty="0" err="1" smtClean="0">
                <a:latin typeface="Calibri" charset="0"/>
              </a:rPr>
              <a:t>configCatalog.xml</a:t>
            </a:r>
            <a:r>
              <a:rPr lang="en-US" sz="2000" dirty="0" smtClean="0">
                <a:latin typeface="Calibri" charset="0"/>
              </a:rPr>
              <a:t> </a:t>
            </a:r>
            <a:endParaRPr lang="en-US" sz="2000" dirty="0">
              <a:latin typeface="Calibri" charset="0"/>
            </a:endParaRPr>
          </a:p>
        </p:txBody>
      </p:sp>
      <p:sp>
        <p:nvSpPr>
          <p:cNvPr id="63" name="Text Box 11"/>
          <p:cNvSpPr txBox="1">
            <a:spLocks noChangeArrowheads="1"/>
          </p:cNvSpPr>
          <p:nvPr/>
        </p:nvSpPr>
        <p:spPr bwMode="auto">
          <a:xfrm>
            <a:off x="3711575" y="1617663"/>
            <a:ext cx="2438400" cy="40005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01600" dir="8100000" algn="tr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>
              <a:defRPr/>
            </a:pPr>
            <a:r>
              <a:rPr lang="en-US" sz="2000" dirty="0" err="1" smtClean="0">
                <a:latin typeface="Calibri" charset="0"/>
              </a:rPr>
              <a:t>catalog.xml</a:t>
            </a:r>
            <a:r>
              <a:rPr lang="en-US" sz="2000" dirty="0" smtClean="0">
                <a:latin typeface="Calibri" charset="0"/>
              </a:rPr>
              <a:t> </a:t>
            </a:r>
            <a:endParaRPr lang="en-US" sz="2000" dirty="0">
              <a:latin typeface="Calibri" charset="0"/>
            </a:endParaRPr>
          </a:p>
        </p:txBody>
      </p:sp>
      <p:cxnSp>
        <p:nvCxnSpPr>
          <p:cNvPr id="26664" name="AutoShape 14"/>
          <p:cNvCxnSpPr>
            <a:cxnSpLocks noChangeShapeType="1"/>
            <a:stCxn id="0" idx="0"/>
            <a:endCxn id="63" idx="2"/>
          </p:cNvCxnSpPr>
          <p:nvPr/>
        </p:nvCxnSpPr>
        <p:spPr bwMode="auto">
          <a:xfrm flipV="1">
            <a:off x="2622550" y="2017713"/>
            <a:ext cx="2308225" cy="4206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33" name="Lightning Bolt 32"/>
          <p:cNvSpPr/>
          <p:nvPr/>
        </p:nvSpPr>
        <p:spPr>
          <a:xfrm>
            <a:off x="2706514" y="5458644"/>
            <a:ext cx="5710532" cy="1085000"/>
          </a:xfrm>
          <a:prstGeom prst="lightningBolt">
            <a:avLst/>
          </a:prstGeom>
          <a:solidFill>
            <a:srgbClr val="FFFF00"/>
          </a:solidFill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2" name="Cloud 31"/>
          <p:cNvSpPr/>
          <p:nvPr/>
        </p:nvSpPr>
        <p:spPr>
          <a:xfrm>
            <a:off x="6146290" y="4701665"/>
            <a:ext cx="2551286" cy="1463489"/>
          </a:xfrm>
          <a:prstGeom prst="cloud">
            <a:avLst/>
          </a:prstGeom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6669" name="Text Box 16"/>
          <p:cNvSpPr txBox="1">
            <a:spLocks noChangeArrowheads="1"/>
          </p:cNvSpPr>
          <p:nvPr/>
        </p:nvSpPr>
        <p:spPr bwMode="auto">
          <a:xfrm>
            <a:off x="6829425" y="5227638"/>
            <a:ext cx="1049338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800" b="1">
                <a:latin typeface="Calibri" charset="0"/>
              </a:rPr>
              <a:t>IDD Data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ea typeface="ＭＳ Ｐゴシック" pitchFamily="34" charset="-128"/>
              </a:rPr>
              <a:t>Configuration Catalogs</a:t>
            </a:r>
          </a:p>
        </p:txBody>
      </p:sp>
      <p:sp>
        <p:nvSpPr>
          <p:cNvPr id="5939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smtClean="0">
                <a:ea typeface="ＭＳ Ｐゴシック" pitchFamily="34" charset="-128"/>
              </a:rPr>
              <a:t>Administrator tells the TDS which / how datasets are to be served</a:t>
            </a:r>
          </a:p>
          <a:p>
            <a:pPr eaLnBrk="1" hangingPunct="1"/>
            <a:r>
              <a:rPr lang="en-US" smtClean="0">
                <a:ea typeface="ＭＳ Ｐゴシック" pitchFamily="34" charset="-128"/>
              </a:rPr>
              <a:t>Identify the files on disk</a:t>
            </a:r>
          </a:p>
          <a:p>
            <a:pPr eaLnBrk="1" hangingPunct="1"/>
            <a:r>
              <a:rPr lang="en-US" smtClean="0">
                <a:ea typeface="ＭＳ Ｐゴシック" pitchFamily="34" charset="-128"/>
              </a:rPr>
              <a:t>Name, organize, sort, filter into virtual collections</a:t>
            </a:r>
          </a:p>
          <a:p>
            <a:pPr eaLnBrk="1" hangingPunct="1"/>
            <a:r>
              <a:rPr lang="en-US" smtClean="0">
                <a:ea typeface="ＭＳ Ｐゴシック" pitchFamily="34" charset="-128"/>
              </a:rPr>
              <a:t>Add discovery metadata</a:t>
            </a:r>
          </a:p>
          <a:p>
            <a:pPr eaLnBrk="1" hangingPunct="1"/>
            <a:r>
              <a:rPr lang="en-US" smtClean="0">
                <a:ea typeface="ＭＳ Ｐゴシック" pitchFamily="34" charset="-128"/>
              </a:rPr>
              <a:t>Integrated with NcML</a:t>
            </a:r>
          </a:p>
          <a:p>
            <a:pPr lvl="1" eaLnBrk="1" hangingPunct="1"/>
            <a:r>
              <a:rPr lang="en-US" smtClean="0">
                <a:ea typeface="ＭＳ Ｐゴシック" pitchFamily="34" charset="-128"/>
              </a:rPr>
              <a:t>Create virtual datasets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ea typeface="ＭＳ Ｐゴシック" pitchFamily="34" charset="-128"/>
              </a:rPr>
              <a:t>TDS Configuration Catalogs</a:t>
            </a:r>
          </a:p>
        </p:txBody>
      </p:sp>
      <p:sp>
        <p:nvSpPr>
          <p:cNvPr id="61442" name="TextBox 3"/>
          <p:cNvSpPr txBox="1">
            <a:spLocks noChangeArrowheads="1"/>
          </p:cNvSpPr>
          <p:nvPr/>
        </p:nvSpPr>
        <p:spPr bwMode="auto">
          <a:xfrm>
            <a:off x="228600" y="1524000"/>
            <a:ext cx="8686800" cy="3754438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latin typeface="Courier New" pitchFamily="49" charset="0"/>
                <a:cs typeface="Courier New" pitchFamily="49" charset="0"/>
              </a:rPr>
              <a:t>  …</a:t>
            </a:r>
          </a:p>
          <a:p>
            <a:r>
              <a:rPr lang="en-US" sz="1400">
                <a:latin typeface="Courier New" pitchFamily="49" charset="0"/>
                <a:cs typeface="Courier New" pitchFamily="49" charset="0"/>
              </a:rPr>
              <a:t>  &lt;</a:t>
            </a:r>
            <a:r>
              <a:rPr lang="en-US" sz="1400" b="1">
                <a:latin typeface="Courier New" pitchFamily="49" charset="0"/>
                <a:cs typeface="Courier New" pitchFamily="49" charset="0"/>
              </a:rPr>
              <a:t>datasetScan</a:t>
            </a:r>
            <a:r>
              <a:rPr lang="en-US" sz="1400">
                <a:latin typeface="Courier New" pitchFamily="49" charset="0"/>
                <a:cs typeface="Courier New" pitchFamily="49" charset="0"/>
              </a:rPr>
              <a:t> name="Ocean Satellite Data</a:t>
            </a:r>
            <a:r>
              <a:rPr lang="ja-JP" altLang="en-US" sz="1400">
                <a:latin typeface="Courier New" pitchFamily="49" charset="0"/>
                <a:cs typeface="Courier New" pitchFamily="49" charset="0"/>
              </a:rPr>
              <a:t>“</a:t>
            </a:r>
            <a:endParaRPr lang="en-US" altLang="ja-JP" sz="1400">
              <a:latin typeface="Courier New" pitchFamily="49" charset="0"/>
              <a:cs typeface="Courier New" pitchFamily="49" charset="0"/>
            </a:endParaRPr>
          </a:p>
          <a:p>
            <a:r>
              <a:rPr lang="en-US" sz="1400">
                <a:latin typeface="Courier New" pitchFamily="49" charset="0"/>
                <a:cs typeface="Courier New" pitchFamily="49" charset="0"/>
              </a:rPr>
              <a:t>               </a:t>
            </a:r>
            <a:r>
              <a:rPr lang="en-US" sz="1400" b="1">
                <a:latin typeface="Courier New" pitchFamily="49" charset="0"/>
                <a:cs typeface="Courier New" pitchFamily="49" charset="0"/>
              </a:rPr>
              <a:t>path="/data/ocean/sat/"</a:t>
            </a:r>
            <a:r>
              <a:rPr lang="en-US" sz="1400">
                <a:latin typeface="Courier New" pitchFamily="49" charset="0"/>
                <a:cs typeface="Courier New" pitchFamily="49" charset="0"/>
              </a:rPr>
              <a:t> </a:t>
            </a:r>
          </a:p>
          <a:p>
            <a:r>
              <a:rPr lang="en-US" sz="1400">
                <a:latin typeface="Courier New" pitchFamily="49" charset="0"/>
                <a:cs typeface="Courier New" pitchFamily="49" charset="0"/>
              </a:rPr>
              <a:t>               </a:t>
            </a:r>
            <a:r>
              <a:rPr lang="en-US" sz="1400" b="1">
                <a:latin typeface="Courier New" pitchFamily="49" charset="0"/>
                <a:cs typeface="Courier New" pitchFamily="49" charset="0"/>
              </a:rPr>
              <a:t>location= "/data/tds/netcdf/"</a:t>
            </a:r>
            <a:r>
              <a:rPr lang="en-US" sz="1400">
                <a:latin typeface="Courier New" pitchFamily="49" charset="0"/>
                <a:cs typeface="Courier New" pitchFamily="49" charset="0"/>
              </a:rPr>
              <a:t>&gt;</a:t>
            </a:r>
          </a:p>
          <a:p>
            <a:endParaRPr lang="en-US" sz="1400">
              <a:latin typeface="Courier New" pitchFamily="49" charset="0"/>
              <a:cs typeface="Courier New" pitchFamily="49" charset="0"/>
            </a:endParaRPr>
          </a:p>
          <a:p>
            <a:r>
              <a:rPr lang="en-US" sz="1400">
                <a:latin typeface="Courier New" pitchFamily="49" charset="0"/>
                <a:cs typeface="Courier New" pitchFamily="49" charset="0"/>
              </a:rPr>
              <a:t>    &lt;metadata inherited="true"&gt;</a:t>
            </a:r>
          </a:p>
          <a:p>
            <a:r>
              <a:rPr lang="en-US" sz="1400">
                <a:latin typeface="Courier New" pitchFamily="49" charset="0"/>
                <a:cs typeface="Courier New" pitchFamily="49" charset="0"/>
              </a:rPr>
              <a:t>      &lt;serviceName&gt;odap&lt;/serviceName&gt;</a:t>
            </a:r>
          </a:p>
          <a:p>
            <a:r>
              <a:rPr lang="en-US" sz="1400">
                <a:latin typeface="Courier New" pitchFamily="49" charset="0"/>
                <a:cs typeface="Courier New" pitchFamily="49" charset="0"/>
              </a:rPr>
              <a:t>      &lt;dataType&gt;Grid&lt;/dataType&gt;</a:t>
            </a:r>
          </a:p>
          <a:p>
            <a:r>
              <a:rPr lang="en-US" sz="1400">
                <a:latin typeface="Courier New" pitchFamily="49" charset="0"/>
                <a:cs typeface="Courier New" pitchFamily="49" charset="0"/>
              </a:rPr>
              <a:t>      &lt;dataFormat&gt;NetCDF&lt;/dataFormat&gt;</a:t>
            </a:r>
          </a:p>
          <a:p>
            <a:r>
              <a:rPr lang="en-US" sz="1400">
                <a:latin typeface="Courier New" pitchFamily="49" charset="0"/>
                <a:cs typeface="Courier New" pitchFamily="49" charset="0"/>
              </a:rPr>
              <a:t>      &lt;documentation xlink:href="http://ncep.noaa.gov/modelinfo/index.html"</a:t>
            </a:r>
          </a:p>
          <a:p>
            <a:r>
              <a:rPr lang="en-US" sz="1400">
                <a:latin typeface="Courier New" pitchFamily="49" charset="0"/>
                <a:cs typeface="Courier New" pitchFamily="49" charset="0"/>
              </a:rPr>
              <a:t>                     xlink:title="NCEP Model documentation" /&gt;</a:t>
            </a:r>
          </a:p>
          <a:p>
            <a:r>
              <a:rPr lang="en-US" sz="1400">
                <a:latin typeface="Courier New" pitchFamily="49" charset="0"/>
                <a:cs typeface="Courier New" pitchFamily="49" charset="0"/>
              </a:rPr>
              <a:t>      &lt;documentation type="processing_level"&gt;</a:t>
            </a:r>
          </a:p>
          <a:p>
            <a:r>
              <a:rPr lang="en-US" sz="1400">
                <a:latin typeface="Courier New" pitchFamily="49" charset="0"/>
                <a:cs typeface="Courier New" pitchFamily="49" charset="0"/>
              </a:rPr>
              <a:t>        Transmitted through Unidata Internet Data Distribution.</a:t>
            </a:r>
          </a:p>
          <a:p>
            <a:r>
              <a:rPr lang="en-US" sz="1400">
                <a:latin typeface="Courier New" pitchFamily="49" charset="0"/>
                <a:cs typeface="Courier New" pitchFamily="49" charset="0"/>
              </a:rPr>
              <a:t>      &lt;/documentation&gt;</a:t>
            </a:r>
          </a:p>
          <a:p>
            <a:r>
              <a:rPr lang="en-US" sz="1400">
                <a:latin typeface="Courier New" pitchFamily="49" charset="0"/>
                <a:cs typeface="Courier New" pitchFamily="49" charset="0"/>
              </a:rPr>
              <a:t>    &lt;/metadata&gt;</a:t>
            </a:r>
          </a:p>
          <a:p>
            <a:r>
              <a:rPr lang="en-US" sz="1400">
                <a:latin typeface="Courier New" pitchFamily="49" charset="0"/>
                <a:cs typeface="Courier New" pitchFamily="49" charset="0"/>
              </a:rPr>
              <a:t>  &lt;/datasetScan&gt;</a:t>
            </a:r>
          </a:p>
          <a:p>
            <a:r>
              <a:rPr lang="en-US" sz="1400">
                <a:latin typeface="Courier New" pitchFamily="49" charset="0"/>
                <a:cs typeface="Courier New" pitchFamily="49" charset="0"/>
              </a:rPr>
              <a:t>  …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ea typeface="ＭＳ Ｐゴシック" pitchFamily="34" charset="-128"/>
              </a:rPr>
              <a:t>TDS and NcML</a:t>
            </a:r>
          </a:p>
        </p:txBody>
      </p:sp>
      <p:sp>
        <p:nvSpPr>
          <p:cNvPr id="8704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 smtClean="0">
                <a:ea typeface="ＭＳ Ｐゴシック" pitchFamily="34" charset="-128"/>
              </a:rPr>
              <a:t>NcML: an XML representation of netCDF. 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smtClean="0">
                <a:ea typeface="ＭＳ Ｐゴシック" pitchFamily="34" charset="-128"/>
              </a:rPr>
              <a:t>Can </a:t>
            </a:r>
            <a:r>
              <a:rPr lang="ja-JP" altLang="en-US" sz="2400" smtClean="0">
                <a:ea typeface="ＭＳ Ｐゴシック" pitchFamily="34" charset="-128"/>
              </a:rPr>
              <a:t>“</a:t>
            </a:r>
            <a:r>
              <a:rPr lang="en-US" altLang="ja-JP" sz="2400" smtClean="0">
                <a:ea typeface="ＭＳ Ｐゴシック" pitchFamily="34" charset="-128"/>
              </a:rPr>
              <a:t>fix</a:t>
            </a:r>
            <a:r>
              <a:rPr lang="ja-JP" altLang="en-US" sz="2400" smtClean="0">
                <a:ea typeface="ＭＳ Ｐゴシック" pitchFamily="34" charset="-128"/>
              </a:rPr>
              <a:t>”</a:t>
            </a:r>
            <a:r>
              <a:rPr lang="en-US" altLang="ja-JP" sz="2400" smtClean="0">
                <a:ea typeface="ＭＳ Ｐゴシック" pitchFamily="34" charset="-128"/>
              </a:rPr>
              <a:t> metadata problems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smtClean="0">
                <a:ea typeface="ＭＳ Ｐゴシック" pitchFamily="34" charset="-128"/>
              </a:rPr>
              <a:t>Can augment metadata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smtClean="0">
                <a:ea typeface="ＭＳ Ｐゴシック" pitchFamily="34" charset="-128"/>
              </a:rPr>
              <a:t>Can aggregate datasets</a:t>
            </a:r>
          </a:p>
          <a:p>
            <a:pPr lvl="2" eaLnBrk="1" hangingPunct="1">
              <a:lnSpc>
                <a:spcPct val="90000"/>
              </a:lnSpc>
            </a:pPr>
            <a:r>
              <a:rPr lang="en-US" sz="2000" smtClean="0">
                <a:ea typeface="ＭＳ Ｐゴシック" pitchFamily="34" charset="-128"/>
              </a:rPr>
              <a:t>General Aggregations: joinNew, joinExisting, Union</a:t>
            </a:r>
          </a:p>
          <a:p>
            <a:pPr lvl="2" eaLnBrk="1" hangingPunct="1">
              <a:lnSpc>
                <a:spcPct val="90000"/>
              </a:lnSpc>
            </a:pPr>
            <a:r>
              <a:rPr lang="en-US" sz="2000" smtClean="0">
                <a:ea typeface="ＭＳ Ｐゴシック" pitchFamily="34" charset="-128"/>
              </a:rPr>
              <a:t>Specialized aggregations:</a:t>
            </a:r>
          </a:p>
          <a:p>
            <a:pPr lvl="3" eaLnBrk="1" hangingPunct="1">
              <a:lnSpc>
                <a:spcPct val="90000"/>
              </a:lnSpc>
            </a:pPr>
            <a:r>
              <a:rPr lang="en-US" sz="1600" smtClean="0">
                <a:ea typeface="ＭＳ Ｐゴシック" pitchFamily="34" charset="-128"/>
              </a:rPr>
              <a:t>Forecast Model Run Collection (FMRC)</a:t>
            </a:r>
          </a:p>
          <a:p>
            <a:pPr lvl="3" eaLnBrk="1" hangingPunct="1">
              <a:lnSpc>
                <a:spcPct val="90000"/>
              </a:lnSpc>
            </a:pPr>
            <a:r>
              <a:rPr lang="en-US" sz="1600" smtClean="0">
                <a:ea typeface="ＭＳ Ｐゴシック" pitchFamily="34" charset="-128"/>
              </a:rPr>
              <a:t>Point Feature Collections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smtClean="0">
                <a:ea typeface="ＭＳ Ｐゴシック" pitchFamily="34" charset="-128"/>
              </a:rPr>
              <a:t>Embed NcML into the TDS configuration catalog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smtClean="0">
                <a:ea typeface="ＭＳ Ｐゴシック" pitchFamily="34" charset="-128"/>
              </a:rPr>
              <a:t>Server serves a </a:t>
            </a:r>
            <a:r>
              <a:rPr lang="en-US" sz="2800" i="1" smtClean="0">
                <a:ea typeface="ＭＳ Ｐゴシック" pitchFamily="34" charset="-128"/>
              </a:rPr>
              <a:t>virtual dataset</a:t>
            </a:r>
            <a:r>
              <a:rPr lang="en-US" sz="2800" smtClean="0">
                <a:ea typeface="ＭＳ Ｐゴシック" pitchFamily="34" charset="-128"/>
              </a:rPr>
              <a:t> defined by NcML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smtClean="0">
                <a:ea typeface="ＭＳ Ｐゴシック" pitchFamily="34" charset="-128"/>
              </a:rPr>
              <a:t>NcML hidden from the client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/>
          </p:cNvSpPr>
          <p:nvPr>
            <p:ph type="title" idx="4294967295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4000" dirty="0" smtClean="0">
                <a:ea typeface="+mj-ea"/>
              </a:rPr>
              <a:t>TDS / </a:t>
            </a:r>
            <a:r>
              <a:rPr lang="en-US" sz="4000" dirty="0" err="1" smtClean="0">
                <a:ea typeface="+mj-ea"/>
              </a:rPr>
              <a:t>NcML</a:t>
            </a:r>
            <a:r>
              <a:rPr lang="en-US" sz="4000" dirty="0" smtClean="0">
                <a:ea typeface="+mj-ea"/>
              </a:rPr>
              <a:t> </a:t>
            </a:r>
            <a:br>
              <a:rPr lang="en-US" sz="4000" dirty="0" smtClean="0">
                <a:ea typeface="+mj-ea"/>
              </a:rPr>
            </a:br>
            <a:r>
              <a:rPr lang="en-US" sz="4000" dirty="0" smtClean="0">
                <a:ea typeface="+mj-ea"/>
              </a:rPr>
              <a:t>Modify and serve through TDS </a:t>
            </a:r>
          </a:p>
        </p:txBody>
      </p:sp>
      <p:sp>
        <p:nvSpPr>
          <p:cNvPr id="89090" name="Rectangle 3"/>
          <p:cNvSpPr>
            <a:spLocks noGrp="1"/>
          </p:cNvSpPr>
          <p:nvPr>
            <p:ph type="body" idx="4294967295"/>
          </p:nvPr>
        </p:nvSpPr>
        <p:spPr>
          <a:xfrm>
            <a:off x="457200" y="1752600"/>
            <a:ext cx="8077200" cy="3124200"/>
          </a:xfrm>
          <a:ln w="3175">
            <a:solidFill>
              <a:schemeClr val="tx1"/>
            </a:solidFill>
          </a:ln>
        </p:spPr>
        <p:txBody>
          <a:bodyPr/>
          <a:lstStyle/>
          <a:p>
            <a:pPr eaLnBrk="1" hangingPunct="1">
              <a:lnSpc>
                <a:spcPct val="80000"/>
              </a:lnSpc>
              <a:buFont typeface="Arial" pitchFamily="34" charset="0"/>
              <a:buNone/>
            </a:pPr>
            <a:r>
              <a:rPr lang="en-US" sz="1400" smtClean="0"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&lt;dataset name=</a:t>
            </a:r>
            <a:r>
              <a:rPr lang="ja-JP" altLang="en-US" sz="1400" smtClean="0"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“</a:t>
            </a:r>
            <a:r>
              <a:rPr lang="en-US" altLang="ja-JP" sz="1400" smtClean="0"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Polar Orbiter Data" urlPath =</a:t>
            </a:r>
            <a:r>
              <a:rPr lang="ja-JP" altLang="en-US" sz="1400" smtClean="0"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“</a:t>
            </a:r>
            <a:r>
              <a:rPr lang="en-US" altLang="ja-JP" sz="1400" smtClean="0"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idd/sat/PolarData</a:t>
            </a:r>
            <a:r>
              <a:rPr lang="ja-JP" altLang="en-US" sz="1400" smtClean="0"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“</a:t>
            </a:r>
            <a:r>
              <a:rPr lang="en-US" altLang="ja-JP" sz="1400" smtClean="0"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 &gt;</a:t>
            </a:r>
          </a:p>
          <a:p>
            <a:pPr eaLnBrk="1" hangingPunct="1">
              <a:lnSpc>
                <a:spcPct val="80000"/>
              </a:lnSpc>
              <a:buFont typeface="Arial" pitchFamily="34" charset="0"/>
              <a:buNone/>
            </a:pPr>
            <a:endParaRPr lang="en-US" sz="1400" smtClean="0">
              <a:latin typeface="Courier New" pitchFamily="49" charset="0"/>
              <a:ea typeface="ＭＳ Ｐゴシック" pitchFamily="34" charset="-128"/>
              <a:cs typeface="Courier New" pitchFamily="49" charset="0"/>
            </a:endParaRPr>
          </a:p>
          <a:p>
            <a:pPr eaLnBrk="1" hangingPunct="1">
              <a:lnSpc>
                <a:spcPct val="80000"/>
              </a:lnSpc>
              <a:buFont typeface="Arial" pitchFamily="34" charset="0"/>
              <a:buNone/>
            </a:pPr>
            <a:r>
              <a:rPr lang="en-US" sz="1400" b="1" smtClean="0"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   &lt;netcdf location="/data/sat/P02393.hdf</a:t>
            </a:r>
            <a:r>
              <a:rPr lang="ja-JP" altLang="en-US" sz="1400" b="1" smtClean="0"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”</a:t>
            </a:r>
            <a:r>
              <a:rPr lang="en-US" altLang="ja-JP" sz="1400" b="1" smtClean="0"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&gt;</a:t>
            </a:r>
          </a:p>
          <a:p>
            <a:pPr eaLnBrk="1" hangingPunct="1">
              <a:lnSpc>
                <a:spcPct val="80000"/>
              </a:lnSpc>
              <a:buFont typeface="Arial" pitchFamily="34" charset="0"/>
              <a:buNone/>
            </a:pPr>
            <a:r>
              <a:rPr lang="en-US" sz="1400" b="1" smtClean="0"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      &lt;attribute name="Conventions" value="CF-1.4"/&gt; </a:t>
            </a:r>
          </a:p>
          <a:p>
            <a:pPr eaLnBrk="1" hangingPunct="1">
              <a:lnSpc>
                <a:spcPct val="80000"/>
              </a:lnSpc>
              <a:buFont typeface="Arial" pitchFamily="34" charset="0"/>
              <a:buNone/>
            </a:pPr>
            <a:r>
              <a:rPr lang="en-US" sz="1400" b="1" smtClean="0"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      &lt;variable name="Reflectivity" orgName=</a:t>
            </a:r>
            <a:r>
              <a:rPr lang="ja-JP" altLang="en-US" sz="1400" b="1" smtClean="0"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“</a:t>
            </a:r>
            <a:r>
              <a:rPr lang="en-US" altLang="ja-JP" sz="1400" b="1" smtClean="0"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R34768</a:t>
            </a:r>
            <a:r>
              <a:rPr lang="ja-JP" altLang="en-US" sz="1400" b="1" smtClean="0"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”</a:t>
            </a:r>
            <a:r>
              <a:rPr lang="en-US" altLang="ja-JP" sz="1400" b="1" smtClean="0"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&gt;</a:t>
            </a:r>
          </a:p>
          <a:p>
            <a:pPr eaLnBrk="1" hangingPunct="1">
              <a:lnSpc>
                <a:spcPct val="80000"/>
              </a:lnSpc>
              <a:buFont typeface="Arial" pitchFamily="34" charset="0"/>
              <a:buNone/>
            </a:pPr>
            <a:r>
              <a:rPr lang="en-US" sz="1400" b="1" smtClean="0"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         &lt;attribute name="units" value=</a:t>
            </a:r>
            <a:r>
              <a:rPr lang="ja-JP" altLang="en-US" sz="1400" b="1" smtClean="0"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“</a:t>
            </a:r>
            <a:r>
              <a:rPr lang="en-US" altLang="ja-JP" sz="1400" b="1" smtClean="0"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dBZ" /&gt;</a:t>
            </a:r>
          </a:p>
          <a:p>
            <a:pPr eaLnBrk="1" hangingPunct="1">
              <a:lnSpc>
                <a:spcPct val="80000"/>
              </a:lnSpc>
              <a:buFont typeface="Arial" pitchFamily="34" charset="0"/>
              <a:buNone/>
            </a:pPr>
            <a:r>
              <a:rPr lang="en-US" sz="1400" b="1" smtClean="0"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         &lt;attribute name=</a:t>
            </a:r>
            <a:r>
              <a:rPr lang="ja-JP" altLang="en-US" sz="1400" b="1" smtClean="0"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“</a:t>
            </a:r>
            <a:r>
              <a:rPr lang="en-US" altLang="ja-JP" sz="1400" b="1" smtClean="0"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coordinates" value=</a:t>
            </a:r>
            <a:r>
              <a:rPr lang="ja-JP" altLang="en-US" sz="1400" b="1" smtClean="0"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“</a:t>
            </a:r>
            <a:r>
              <a:rPr lang="en-US" altLang="ja-JP" sz="1400" b="1" smtClean="0"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time lat lon" /&gt;</a:t>
            </a:r>
          </a:p>
          <a:p>
            <a:pPr eaLnBrk="1" hangingPunct="1">
              <a:lnSpc>
                <a:spcPct val="80000"/>
              </a:lnSpc>
              <a:buFont typeface="Arial" pitchFamily="34" charset="0"/>
              <a:buNone/>
            </a:pPr>
            <a:r>
              <a:rPr lang="en-US" sz="1400" b="1" smtClean="0"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      &lt;/variable&gt;</a:t>
            </a:r>
          </a:p>
          <a:p>
            <a:pPr eaLnBrk="1" hangingPunct="1">
              <a:lnSpc>
                <a:spcPct val="80000"/>
              </a:lnSpc>
              <a:buFont typeface="Arial" pitchFamily="34" charset="0"/>
              <a:buNone/>
            </a:pPr>
            <a:r>
              <a:rPr lang="en-US" sz="1400" b="1" smtClean="0"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   &lt;/netcdf&gt;</a:t>
            </a:r>
          </a:p>
          <a:p>
            <a:pPr eaLnBrk="1" hangingPunct="1">
              <a:lnSpc>
                <a:spcPct val="80000"/>
              </a:lnSpc>
              <a:buFont typeface="Arial" pitchFamily="34" charset="0"/>
              <a:buNone/>
            </a:pPr>
            <a:endParaRPr lang="en-US" sz="1400" smtClean="0">
              <a:latin typeface="Courier New" pitchFamily="49" charset="0"/>
              <a:ea typeface="ＭＳ Ｐゴシック" pitchFamily="34" charset="-128"/>
              <a:cs typeface="Courier New" pitchFamily="49" charset="0"/>
            </a:endParaRPr>
          </a:p>
          <a:p>
            <a:pPr eaLnBrk="1" hangingPunct="1">
              <a:lnSpc>
                <a:spcPct val="80000"/>
              </a:lnSpc>
              <a:buFont typeface="Arial" pitchFamily="34" charset="0"/>
              <a:buNone/>
            </a:pPr>
            <a:r>
              <a:rPr lang="en-US" sz="1400" smtClean="0"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&lt;/dataset&gt;</a:t>
            </a:r>
            <a:r>
              <a:rPr lang="en-US" sz="2000" smtClean="0"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Text Box 2"/>
          <p:cNvSpPr txBox="1">
            <a:spLocks noChangeArrowheads="1"/>
          </p:cNvSpPr>
          <p:nvPr/>
        </p:nvSpPr>
        <p:spPr bwMode="auto">
          <a:xfrm>
            <a:off x="641158" y="1219200"/>
            <a:ext cx="4876800" cy="3693319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 w="171450" h="279400" prst="relaxedInset"/>
          </a:sp3d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endParaRPr lang="en-US" sz="1800" dirty="0" smtClean="0">
              <a:latin typeface="Calibri" charset="0"/>
            </a:endParaRPr>
          </a:p>
          <a:p>
            <a:pPr eaLnBrk="1" hangingPunct="1">
              <a:spcBef>
                <a:spcPct val="50000"/>
              </a:spcBef>
              <a:defRPr/>
            </a:pPr>
            <a:r>
              <a:rPr lang="en-US" sz="1800" dirty="0" smtClean="0">
                <a:latin typeface="Calibri" charset="0"/>
              </a:rPr>
              <a:t>      Servlet Container</a:t>
            </a:r>
          </a:p>
          <a:p>
            <a:pPr eaLnBrk="1" hangingPunct="1">
              <a:spcBef>
                <a:spcPct val="50000"/>
              </a:spcBef>
              <a:defRPr/>
            </a:pPr>
            <a:endParaRPr lang="en-US" sz="1800" dirty="0" smtClean="0">
              <a:latin typeface="Calibri" charset="0"/>
            </a:endParaRPr>
          </a:p>
          <a:p>
            <a:pPr eaLnBrk="1" hangingPunct="1">
              <a:spcBef>
                <a:spcPct val="50000"/>
              </a:spcBef>
              <a:defRPr/>
            </a:pPr>
            <a:endParaRPr lang="en-US" sz="1800" dirty="0" smtClean="0">
              <a:latin typeface="Calibri" charset="0"/>
            </a:endParaRPr>
          </a:p>
          <a:p>
            <a:pPr eaLnBrk="1" hangingPunct="1">
              <a:spcBef>
                <a:spcPct val="50000"/>
              </a:spcBef>
              <a:defRPr/>
            </a:pPr>
            <a:endParaRPr lang="en-US" sz="1800" dirty="0" smtClean="0">
              <a:latin typeface="Calibri" charset="0"/>
            </a:endParaRPr>
          </a:p>
          <a:p>
            <a:pPr eaLnBrk="1" hangingPunct="1">
              <a:spcBef>
                <a:spcPct val="50000"/>
              </a:spcBef>
              <a:defRPr/>
            </a:pPr>
            <a:endParaRPr lang="en-US" sz="1800" dirty="0" smtClean="0">
              <a:latin typeface="Calibri" charset="0"/>
            </a:endParaRPr>
          </a:p>
          <a:p>
            <a:pPr eaLnBrk="1" hangingPunct="1">
              <a:spcBef>
                <a:spcPct val="50000"/>
              </a:spcBef>
              <a:defRPr/>
            </a:pPr>
            <a:endParaRPr lang="en-US" sz="1800" dirty="0" smtClean="0">
              <a:latin typeface="Calibri" charset="0"/>
            </a:endParaRPr>
          </a:p>
          <a:p>
            <a:pPr eaLnBrk="1" hangingPunct="1">
              <a:spcBef>
                <a:spcPct val="50000"/>
              </a:spcBef>
              <a:defRPr/>
            </a:pPr>
            <a:endParaRPr lang="en-US" sz="1800" dirty="0" smtClean="0">
              <a:latin typeface="Calibri" charset="0"/>
            </a:endParaRPr>
          </a:p>
          <a:p>
            <a:pPr eaLnBrk="1" hangingPunct="1">
              <a:spcBef>
                <a:spcPct val="50000"/>
              </a:spcBef>
              <a:defRPr/>
            </a:pPr>
            <a:endParaRPr lang="en-US" sz="1800" dirty="0" smtClean="0">
              <a:latin typeface="Calibri" charset="0"/>
            </a:endParaRPr>
          </a:p>
        </p:txBody>
      </p:sp>
      <p:sp>
        <p:nvSpPr>
          <p:cNvPr id="24580" name="Rectangle 3"/>
          <p:cNvSpPr>
            <a:spLocks noChangeArrowheads="1"/>
          </p:cNvSpPr>
          <p:nvPr/>
        </p:nvSpPr>
        <p:spPr bwMode="auto">
          <a:xfrm>
            <a:off x="260350" y="1143000"/>
            <a:ext cx="5562600" cy="5715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 charset="0"/>
            </a:endParaRPr>
          </a:p>
        </p:txBody>
      </p:sp>
      <p:sp>
        <p:nvSpPr>
          <p:cNvPr id="24581" name="Rectangle 4"/>
          <p:cNvSpPr>
            <a:spLocks noGrp="1"/>
          </p:cNvSpPr>
          <p:nvPr>
            <p:ph type="title" idx="4294967295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pPr eaLnBrk="1" hangingPunct="1"/>
            <a:r>
              <a:rPr lang="en-US" sz="4000">
                <a:latin typeface="Calibri" charset="0"/>
              </a:rPr>
              <a:t>THREDDS Data Server</a:t>
            </a:r>
          </a:p>
        </p:txBody>
      </p:sp>
      <p:sp>
        <p:nvSpPr>
          <p:cNvPr id="28676" name="AutoShape 5"/>
          <p:cNvSpPr>
            <a:spLocks noChangeArrowheads="1"/>
          </p:cNvSpPr>
          <p:nvPr/>
        </p:nvSpPr>
        <p:spPr bwMode="auto">
          <a:xfrm>
            <a:off x="1174558" y="5638800"/>
            <a:ext cx="1828800" cy="1066800"/>
          </a:xfrm>
          <a:prstGeom prst="flowChartMagneticDisk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prst="angle"/>
          </a:sp3d>
        </p:spPr>
        <p:txBody>
          <a:bodyPr wrap="none" anchor="ctr"/>
          <a:lstStyle/>
          <a:p>
            <a:pPr algn="ctr">
              <a:defRPr/>
            </a:pPr>
            <a:r>
              <a:rPr lang="en-US">
                <a:latin typeface="Calibri" charset="0"/>
              </a:rPr>
              <a:t>Datasets</a:t>
            </a:r>
          </a:p>
        </p:txBody>
      </p:sp>
      <p:cxnSp>
        <p:nvCxnSpPr>
          <p:cNvPr id="24585" name="AutoShape 6"/>
          <p:cNvCxnSpPr>
            <a:cxnSpLocks noChangeShapeType="1"/>
            <a:stCxn id="63" idx="3"/>
            <a:endCxn id="0" idx="2"/>
          </p:cNvCxnSpPr>
          <p:nvPr/>
        </p:nvCxnSpPr>
        <p:spPr bwMode="auto">
          <a:xfrm>
            <a:off x="6149975" y="1817688"/>
            <a:ext cx="358775" cy="81121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24586" name="AutoShape 7"/>
          <p:cNvCxnSpPr>
            <a:cxnSpLocks noChangeShapeType="1"/>
            <a:stCxn id="0" idx="3"/>
            <a:endCxn id="0" idx="2"/>
          </p:cNvCxnSpPr>
          <p:nvPr/>
        </p:nvCxnSpPr>
        <p:spPr bwMode="auto">
          <a:xfrm flipV="1">
            <a:off x="4984750" y="2628900"/>
            <a:ext cx="1524000" cy="1809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24587" name="AutoShape 8"/>
          <p:cNvCxnSpPr>
            <a:cxnSpLocks noChangeShapeType="1"/>
            <a:stCxn id="0" idx="2"/>
            <a:endCxn id="60" idx="0"/>
          </p:cNvCxnSpPr>
          <p:nvPr/>
        </p:nvCxnSpPr>
        <p:spPr bwMode="auto">
          <a:xfrm>
            <a:off x="2624138" y="4198938"/>
            <a:ext cx="1514475" cy="87471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24588" name="Text Box 10"/>
          <p:cNvSpPr txBox="1">
            <a:spLocks noChangeArrowheads="1"/>
          </p:cNvSpPr>
          <p:nvPr/>
        </p:nvSpPr>
        <p:spPr bwMode="auto">
          <a:xfrm>
            <a:off x="2622550" y="6583363"/>
            <a:ext cx="20574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200" b="1" i="1">
                <a:latin typeface="Calibri" charset="0"/>
              </a:rPr>
              <a:t>thredds.ucar.edu</a:t>
            </a:r>
          </a:p>
        </p:txBody>
      </p:sp>
      <p:sp>
        <p:nvSpPr>
          <p:cNvPr id="28681" name="Text Box 11"/>
          <p:cNvSpPr txBox="1">
            <a:spLocks noChangeArrowheads="1"/>
          </p:cNvSpPr>
          <p:nvPr/>
        </p:nvSpPr>
        <p:spPr bwMode="auto">
          <a:xfrm>
            <a:off x="1403158" y="2438400"/>
            <a:ext cx="2438400" cy="1052513"/>
          </a:xfrm>
          <a:prstGeom prst="rect">
            <a:avLst/>
          </a:prstGeom>
          <a:solidFill>
            <a:srgbClr val="FF99CC"/>
          </a:solidFill>
          <a:ln w="9525">
            <a:solidFill>
              <a:schemeClr val="tx1"/>
            </a:solidFill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 h="254000" prst="artDeco"/>
          </a:sp3d>
        </p:spPr>
        <p:txBody>
          <a:bodyPr anchor="ctr" anchorCtr="1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sz="2000" smtClean="0">
                <a:latin typeface="Calibri" charset="0"/>
              </a:rPr>
              <a:t>THREDDS Server</a:t>
            </a:r>
          </a:p>
        </p:txBody>
      </p:sp>
      <p:sp>
        <p:nvSpPr>
          <p:cNvPr id="28682" name="Oval 13"/>
          <p:cNvSpPr>
            <a:spLocks noChangeArrowheads="1"/>
          </p:cNvSpPr>
          <p:nvPr/>
        </p:nvSpPr>
        <p:spPr bwMode="auto">
          <a:xfrm>
            <a:off x="6508558" y="2133600"/>
            <a:ext cx="2189018" cy="990600"/>
          </a:xfrm>
          <a:prstGeom prst="ellipse">
            <a:avLst/>
          </a:prstGeom>
          <a:solidFill>
            <a:srgbClr val="CCFFFF"/>
          </a:solidFill>
          <a:ln w="9525">
            <a:solidFill>
              <a:schemeClr val="tx1"/>
            </a:solidFill>
            <a:round/>
            <a:headEnd/>
            <a:tailEnd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wrap="none" anchor="ctr"/>
          <a:lstStyle/>
          <a:p>
            <a:pPr algn="ctr">
              <a:defRPr/>
            </a:pPr>
            <a:r>
              <a:rPr lang="en-US">
                <a:latin typeface="Calibri" charset="0"/>
              </a:rPr>
              <a:t>Remote Access</a:t>
            </a:r>
          </a:p>
          <a:p>
            <a:pPr algn="ctr">
              <a:defRPr/>
            </a:pPr>
            <a:r>
              <a:rPr lang="en-US">
                <a:latin typeface="Calibri" charset="0"/>
              </a:rPr>
              <a:t>Client</a:t>
            </a:r>
          </a:p>
        </p:txBody>
      </p:sp>
      <p:sp>
        <p:nvSpPr>
          <p:cNvPr id="28683" name="Text Box 17"/>
          <p:cNvSpPr txBox="1">
            <a:spLocks noChangeArrowheads="1"/>
          </p:cNvSpPr>
          <p:nvPr/>
        </p:nvSpPr>
        <p:spPr bwMode="auto">
          <a:xfrm>
            <a:off x="3841558" y="2916238"/>
            <a:ext cx="1143000" cy="284162"/>
          </a:xfrm>
          <a:prstGeom prst="rect">
            <a:avLst/>
          </a:prstGeom>
          <a:solidFill>
            <a:srgbClr val="FF99CC"/>
          </a:solidFill>
          <a:ln w="9525">
            <a:solidFill>
              <a:schemeClr val="tx1"/>
            </a:solidFill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 h="254000" prst="artDeco"/>
          </a:sp3d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r>
              <a:rPr lang="en-US" sz="1200" b="1" smtClean="0">
                <a:latin typeface="Calibri" charset="0"/>
              </a:rPr>
              <a:t>HTTPServer</a:t>
            </a:r>
          </a:p>
        </p:txBody>
      </p:sp>
      <p:sp>
        <p:nvSpPr>
          <p:cNvPr id="28684" name="Text Box 18"/>
          <p:cNvSpPr txBox="1">
            <a:spLocks noChangeArrowheads="1"/>
          </p:cNvSpPr>
          <p:nvPr/>
        </p:nvSpPr>
        <p:spPr bwMode="auto">
          <a:xfrm>
            <a:off x="3841558" y="3200400"/>
            <a:ext cx="1143000" cy="284163"/>
          </a:xfrm>
          <a:prstGeom prst="rect">
            <a:avLst/>
          </a:prstGeom>
          <a:solidFill>
            <a:srgbClr val="FF99CC"/>
          </a:solidFill>
          <a:ln w="9525">
            <a:solidFill>
              <a:schemeClr val="tx1"/>
            </a:solidFill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 h="254000" prst="artDeco"/>
          </a:sp3d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r>
              <a:rPr lang="en-US" sz="1200" b="1" smtClean="0">
                <a:latin typeface="Calibri" charset="0"/>
              </a:rPr>
              <a:t>WMS</a:t>
            </a:r>
          </a:p>
        </p:txBody>
      </p:sp>
      <p:cxnSp>
        <p:nvCxnSpPr>
          <p:cNvPr id="24601" name="AutoShape 19"/>
          <p:cNvCxnSpPr>
            <a:cxnSpLocks noChangeShapeType="1"/>
            <a:stCxn id="0" idx="3"/>
            <a:endCxn id="0" idx="2"/>
          </p:cNvCxnSpPr>
          <p:nvPr/>
        </p:nvCxnSpPr>
        <p:spPr bwMode="auto">
          <a:xfrm flipV="1">
            <a:off x="4984750" y="2628900"/>
            <a:ext cx="1524000" cy="43021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24602" name="AutoShape 20"/>
          <p:cNvCxnSpPr>
            <a:cxnSpLocks noChangeShapeType="1"/>
            <a:stCxn id="0" idx="3"/>
            <a:endCxn id="0" idx="2"/>
          </p:cNvCxnSpPr>
          <p:nvPr/>
        </p:nvCxnSpPr>
        <p:spPr bwMode="auto">
          <a:xfrm flipV="1">
            <a:off x="4984750" y="2628900"/>
            <a:ext cx="1524000" cy="7143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28687" name="Text Box 21"/>
          <p:cNvSpPr txBox="1">
            <a:spLocks noChangeArrowheads="1"/>
          </p:cNvSpPr>
          <p:nvPr/>
        </p:nvSpPr>
        <p:spPr bwMode="auto">
          <a:xfrm>
            <a:off x="3841558" y="2438400"/>
            <a:ext cx="1143000" cy="284163"/>
          </a:xfrm>
          <a:prstGeom prst="rect">
            <a:avLst/>
          </a:prstGeom>
          <a:solidFill>
            <a:srgbClr val="FF99CC"/>
          </a:solidFill>
          <a:ln w="9525">
            <a:solidFill>
              <a:schemeClr val="tx1"/>
            </a:solidFill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 h="254000" prst="artDeco"/>
          </a:sp3d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r>
              <a:rPr lang="en-US" sz="1200" b="1" smtClean="0">
                <a:latin typeface="Calibri" charset="0"/>
              </a:rPr>
              <a:t>WCS</a:t>
            </a:r>
          </a:p>
        </p:txBody>
      </p:sp>
      <p:sp>
        <p:nvSpPr>
          <p:cNvPr id="28688" name="Text Box 22"/>
          <p:cNvSpPr txBox="1">
            <a:spLocks noChangeArrowheads="1"/>
          </p:cNvSpPr>
          <p:nvPr/>
        </p:nvSpPr>
        <p:spPr bwMode="auto">
          <a:xfrm>
            <a:off x="3841558" y="2667000"/>
            <a:ext cx="1143000" cy="284163"/>
          </a:xfrm>
          <a:prstGeom prst="rect">
            <a:avLst/>
          </a:prstGeom>
          <a:solidFill>
            <a:srgbClr val="FF99CC"/>
          </a:solidFill>
          <a:ln w="9525">
            <a:solidFill>
              <a:schemeClr val="tx1"/>
            </a:solidFill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 h="254000" prst="artDeco"/>
          </a:sp3d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r>
              <a:rPr lang="en-US" sz="1200" b="1" smtClean="0">
                <a:latin typeface="Calibri" charset="0"/>
              </a:rPr>
              <a:t>OPeNDAP</a:t>
            </a:r>
          </a:p>
        </p:txBody>
      </p:sp>
      <p:cxnSp>
        <p:nvCxnSpPr>
          <p:cNvPr id="24609" name="AutoShape 23"/>
          <p:cNvCxnSpPr>
            <a:cxnSpLocks noChangeShapeType="1"/>
            <a:stCxn id="0" idx="3"/>
            <a:endCxn id="0" idx="2"/>
          </p:cNvCxnSpPr>
          <p:nvPr/>
        </p:nvCxnSpPr>
        <p:spPr bwMode="auto">
          <a:xfrm>
            <a:off x="4984750" y="2581275"/>
            <a:ext cx="1524000" cy="476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24610" name="AutoShape 25"/>
          <p:cNvCxnSpPr>
            <a:cxnSpLocks noChangeShapeType="1"/>
            <a:stCxn id="0" idx="2"/>
            <a:endCxn id="0" idx="1"/>
          </p:cNvCxnSpPr>
          <p:nvPr/>
        </p:nvCxnSpPr>
        <p:spPr bwMode="auto">
          <a:xfrm flipH="1">
            <a:off x="2089150" y="4198938"/>
            <a:ext cx="534988" cy="143986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28691" name="Text Box 11"/>
          <p:cNvSpPr txBox="1">
            <a:spLocks noChangeArrowheads="1"/>
          </p:cNvSpPr>
          <p:nvPr/>
        </p:nvSpPr>
        <p:spPr bwMode="auto">
          <a:xfrm>
            <a:off x="1404746" y="3490913"/>
            <a:ext cx="2438400" cy="708025"/>
          </a:xfrm>
          <a:prstGeom prst="rect">
            <a:avLst/>
          </a:prstGeom>
          <a:solidFill>
            <a:srgbClr val="FF99CC"/>
          </a:solidFill>
          <a:ln w="9525">
            <a:solidFill>
              <a:schemeClr val="tx1"/>
            </a:solidFill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 h="254000" prst="artDeco"/>
          </a:sp3d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defRPr/>
            </a:pPr>
            <a:r>
              <a:rPr lang="en-US" sz="2000" b="1" smtClean="0">
                <a:latin typeface="Calibri" charset="0"/>
              </a:rPr>
              <a:t>NetCDF-Java</a:t>
            </a:r>
          </a:p>
          <a:p>
            <a:pPr algn="ctr">
              <a:defRPr/>
            </a:pPr>
            <a:r>
              <a:rPr lang="en-US" sz="2000" b="1" smtClean="0">
                <a:latin typeface="Calibri" charset="0"/>
              </a:rPr>
              <a:t>Library</a:t>
            </a:r>
          </a:p>
        </p:txBody>
      </p:sp>
      <p:sp>
        <p:nvSpPr>
          <p:cNvPr id="60" name="Text Box 11"/>
          <p:cNvSpPr txBox="1">
            <a:spLocks noChangeArrowheads="1"/>
          </p:cNvSpPr>
          <p:nvPr/>
        </p:nvSpPr>
        <p:spPr bwMode="auto">
          <a:xfrm>
            <a:off x="2919413" y="5073650"/>
            <a:ext cx="2438400" cy="40005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01600" dir="8100000" algn="tr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>
              <a:defRPr/>
            </a:pPr>
            <a:r>
              <a:rPr lang="en-US" sz="2000" dirty="0" err="1" smtClean="0">
                <a:latin typeface="Calibri" charset="0"/>
              </a:rPr>
              <a:t>configCatalog.xml</a:t>
            </a:r>
            <a:r>
              <a:rPr lang="en-US" sz="2000" dirty="0" smtClean="0">
                <a:latin typeface="Calibri" charset="0"/>
              </a:rPr>
              <a:t> </a:t>
            </a:r>
            <a:endParaRPr lang="en-US" sz="2000" dirty="0">
              <a:latin typeface="Calibri" charset="0"/>
            </a:endParaRPr>
          </a:p>
        </p:txBody>
      </p:sp>
      <p:sp>
        <p:nvSpPr>
          <p:cNvPr id="63" name="Text Box 11"/>
          <p:cNvSpPr txBox="1">
            <a:spLocks noChangeArrowheads="1"/>
          </p:cNvSpPr>
          <p:nvPr/>
        </p:nvSpPr>
        <p:spPr bwMode="auto">
          <a:xfrm>
            <a:off x="3711575" y="1617663"/>
            <a:ext cx="2438400" cy="40005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01600" dir="8100000" algn="tr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>
              <a:defRPr/>
            </a:pPr>
            <a:r>
              <a:rPr lang="en-US" sz="2000" dirty="0" err="1" smtClean="0">
                <a:latin typeface="Calibri" charset="0"/>
              </a:rPr>
              <a:t>catalog.xml</a:t>
            </a:r>
            <a:r>
              <a:rPr lang="en-US" sz="2000" dirty="0" smtClean="0">
                <a:latin typeface="Calibri" charset="0"/>
              </a:rPr>
              <a:t> </a:t>
            </a:r>
            <a:endParaRPr lang="en-US" sz="2000" dirty="0">
              <a:latin typeface="Calibri" charset="0"/>
            </a:endParaRPr>
          </a:p>
        </p:txBody>
      </p:sp>
      <p:cxnSp>
        <p:nvCxnSpPr>
          <p:cNvPr id="24616" name="AutoShape 14"/>
          <p:cNvCxnSpPr>
            <a:cxnSpLocks noChangeShapeType="1"/>
            <a:stCxn id="0" idx="0"/>
            <a:endCxn id="63" idx="2"/>
          </p:cNvCxnSpPr>
          <p:nvPr/>
        </p:nvCxnSpPr>
        <p:spPr bwMode="auto">
          <a:xfrm flipV="1">
            <a:off x="2622550" y="2017713"/>
            <a:ext cx="2308225" cy="4206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33" name="Lightning Bolt 32"/>
          <p:cNvSpPr/>
          <p:nvPr/>
        </p:nvSpPr>
        <p:spPr>
          <a:xfrm>
            <a:off x="2706514" y="5458644"/>
            <a:ext cx="5710532" cy="1085000"/>
          </a:xfrm>
          <a:prstGeom prst="lightningBolt">
            <a:avLst/>
          </a:prstGeom>
          <a:solidFill>
            <a:srgbClr val="FFFF00"/>
          </a:solidFill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2" name="Cloud 31"/>
          <p:cNvSpPr/>
          <p:nvPr/>
        </p:nvSpPr>
        <p:spPr>
          <a:xfrm>
            <a:off x="6146290" y="4701665"/>
            <a:ext cx="2551286" cy="1463489"/>
          </a:xfrm>
          <a:prstGeom prst="cloud">
            <a:avLst/>
          </a:prstGeom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4621" name="Text Box 16"/>
          <p:cNvSpPr txBox="1">
            <a:spLocks noChangeArrowheads="1"/>
          </p:cNvSpPr>
          <p:nvPr/>
        </p:nvSpPr>
        <p:spPr bwMode="auto">
          <a:xfrm>
            <a:off x="6829425" y="5227638"/>
            <a:ext cx="1049338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800" b="1">
                <a:latin typeface="Calibri" charset="0"/>
              </a:rPr>
              <a:t>IDD Data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Up:  TDS Configuration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57400"/>
            <a:ext cx="8229600" cy="4068763"/>
          </a:xfrm>
        </p:spPr>
        <p:txBody>
          <a:bodyPr/>
          <a:lstStyle/>
          <a:p>
            <a:r>
              <a:rPr lang="en-US" dirty="0" smtClean="0"/>
              <a:t>Basic Configuration</a:t>
            </a:r>
          </a:p>
          <a:p>
            <a:pPr lvl="1"/>
            <a:r>
              <a:rPr lang="en-US" dirty="0" smtClean="0"/>
              <a:t>Configuration Catalogs</a:t>
            </a:r>
          </a:p>
          <a:p>
            <a:pPr lvl="1"/>
            <a:r>
              <a:rPr lang="en-US" dirty="0" smtClean="0"/>
              <a:t>threddsConfig.xml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More Configuration Catalogs</a:t>
            </a:r>
            <a:endParaRPr lang="en-US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ea typeface="ＭＳ Ｐゴシック" pitchFamily="34" charset="-128"/>
              </a:rPr>
              <a:t>Gridded Data</a:t>
            </a:r>
          </a:p>
        </p:txBody>
      </p:sp>
      <p:sp>
        <p:nvSpPr>
          <p:cNvPr id="27650" name="Text Box 3"/>
          <p:cNvSpPr txBox="1">
            <a:spLocks noChangeArrowheads="1"/>
          </p:cNvSpPr>
          <p:nvPr/>
        </p:nvSpPr>
        <p:spPr bwMode="auto">
          <a:xfrm>
            <a:off x="1219200" y="3124200"/>
            <a:ext cx="2597150" cy="163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latin typeface="Calibri" pitchFamily="34" charset="0"/>
              </a:rPr>
              <a:t>float gridData(t,z,y,x);</a:t>
            </a:r>
          </a:p>
          <a:p>
            <a:r>
              <a:rPr lang="en-US" sz="2000">
                <a:latin typeface="Calibri" pitchFamily="34" charset="0"/>
              </a:rPr>
              <a:t>  float t(t);</a:t>
            </a:r>
          </a:p>
          <a:p>
            <a:r>
              <a:rPr lang="en-US" sz="2000">
                <a:latin typeface="Calibri" pitchFamily="34" charset="0"/>
              </a:rPr>
              <a:t>  float y(y);</a:t>
            </a:r>
          </a:p>
          <a:p>
            <a:r>
              <a:rPr lang="en-US" sz="2000">
                <a:latin typeface="Calibri" pitchFamily="34" charset="0"/>
              </a:rPr>
              <a:t>  float x(x);</a:t>
            </a:r>
          </a:p>
          <a:p>
            <a:r>
              <a:rPr lang="en-US" sz="2000">
                <a:latin typeface="Calibri" pitchFamily="34" charset="0"/>
              </a:rPr>
              <a:t>  float z(z);</a:t>
            </a:r>
          </a:p>
        </p:txBody>
      </p:sp>
      <p:pic>
        <p:nvPicPr>
          <p:cNvPr id="27651" name="Picture 4" descr="arraySlice"/>
          <p:cNvPicPr>
            <a:picLocks noGrp="1" noChangeAspect="1" noChangeArrowheads="1"/>
          </p:cNvPicPr>
          <p:nvPr>
            <p:ph sz="half" idx="4294967295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4800600" y="2971800"/>
            <a:ext cx="4343400" cy="2895600"/>
          </a:xfrm>
        </p:spPr>
      </p:pic>
      <p:sp>
        <p:nvSpPr>
          <p:cNvPr id="27652" name="Text Box 5"/>
          <p:cNvSpPr txBox="1">
            <a:spLocks noChangeArrowheads="1"/>
          </p:cNvSpPr>
          <p:nvPr/>
        </p:nvSpPr>
        <p:spPr bwMode="auto">
          <a:xfrm>
            <a:off x="822325" y="646113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27653" name="Text Box 6"/>
          <p:cNvSpPr txBox="1">
            <a:spLocks noChangeArrowheads="1"/>
          </p:cNvSpPr>
          <p:nvPr/>
        </p:nvSpPr>
        <p:spPr bwMode="auto">
          <a:xfrm>
            <a:off x="838200" y="1400175"/>
            <a:ext cx="5181600" cy="155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buFontTx/>
              <a:buChar char="•"/>
            </a:pPr>
            <a:r>
              <a:rPr lang="en-US" sz="2000">
                <a:latin typeface="Calibri" pitchFamily="34" charset="0"/>
              </a:rPr>
              <a:t> </a:t>
            </a:r>
            <a:r>
              <a:rPr lang="en-US" sz="2400">
                <a:latin typeface="Calibri" pitchFamily="34" charset="0"/>
              </a:rPr>
              <a:t>Cartesian coordinates</a:t>
            </a:r>
          </a:p>
          <a:p>
            <a:pPr>
              <a:buFontTx/>
              <a:buChar char="•"/>
            </a:pPr>
            <a:r>
              <a:rPr lang="en-US" sz="2400">
                <a:latin typeface="Calibri" pitchFamily="34" charset="0"/>
              </a:rPr>
              <a:t> Data is 2,3,4D</a:t>
            </a:r>
          </a:p>
          <a:p>
            <a:pPr>
              <a:buFontTx/>
              <a:buChar char="•"/>
            </a:pPr>
            <a:r>
              <a:rPr lang="en-US" sz="2400">
                <a:latin typeface="Calibri" pitchFamily="34" charset="0"/>
              </a:rPr>
              <a:t> All dimensions have 1D coordinate variables (separable)</a:t>
            </a:r>
          </a:p>
        </p:txBody>
      </p:sp>
      <p:sp>
        <p:nvSpPr>
          <p:cNvPr id="27654" name="Text Box 5"/>
          <p:cNvSpPr txBox="1">
            <a:spLocks noChangeArrowheads="1"/>
          </p:cNvSpPr>
          <p:nvPr/>
        </p:nvSpPr>
        <p:spPr bwMode="auto">
          <a:xfrm>
            <a:off x="228600" y="5257800"/>
            <a:ext cx="4494213" cy="118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Tx/>
              <a:buChar char="•"/>
            </a:pPr>
            <a:r>
              <a:rPr lang="en-US" sz="2400">
                <a:latin typeface="Calibri" pitchFamily="34" charset="0"/>
              </a:rPr>
              <a:t> netCDF: coordinate variables</a:t>
            </a:r>
          </a:p>
          <a:p>
            <a:pPr>
              <a:buFontTx/>
              <a:buChar char="•"/>
            </a:pPr>
            <a:r>
              <a:rPr lang="en-US" sz="2400">
                <a:latin typeface="Calibri" pitchFamily="34" charset="0"/>
              </a:rPr>
              <a:t> OPeNDAP: grid map variables</a:t>
            </a:r>
          </a:p>
          <a:p>
            <a:pPr>
              <a:buFontTx/>
              <a:buChar char="•"/>
            </a:pPr>
            <a:r>
              <a:rPr lang="en-US" sz="2400">
                <a:latin typeface="Calibri" pitchFamily="34" charset="0"/>
              </a:rPr>
              <a:t> HDF: dimension scales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ea typeface="ＭＳ Ｐゴシック" pitchFamily="34" charset="-128"/>
              </a:rPr>
              <a:t>Swath</a:t>
            </a:r>
          </a:p>
        </p:txBody>
      </p:sp>
      <p:pic>
        <p:nvPicPr>
          <p:cNvPr id="29698" name="Picture 3" descr="polar_orbit5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5105400" y="4038600"/>
            <a:ext cx="4038600" cy="2022475"/>
          </a:xfrm>
        </p:spPr>
      </p:pic>
      <p:pic>
        <p:nvPicPr>
          <p:cNvPr id="29699" name="Picture 8" descr="swath"/>
          <p:cNvPicPr>
            <a:picLocks noGrp="1" noChangeAspect="1" noChangeArrowheads="1"/>
          </p:cNvPicPr>
          <p:nvPr>
            <p:ph sz="half" idx="2"/>
          </p:nvPr>
        </p:nvPicPr>
        <p:blipFill>
          <a:blip r:embed="rId4" cstate="print"/>
          <a:srcRect/>
          <a:stretch>
            <a:fillRect/>
          </a:stretch>
        </p:blipFill>
        <p:spPr>
          <a:xfrm>
            <a:off x="6553200" y="0"/>
            <a:ext cx="2513013" cy="2667000"/>
          </a:xfrm>
        </p:spPr>
      </p:pic>
      <p:sp>
        <p:nvSpPr>
          <p:cNvPr id="29700" name="Text Box 5"/>
          <p:cNvSpPr txBox="1">
            <a:spLocks noChangeArrowheads="1"/>
          </p:cNvSpPr>
          <p:nvPr/>
        </p:nvSpPr>
        <p:spPr bwMode="auto">
          <a:xfrm>
            <a:off x="609600" y="3352800"/>
            <a:ext cx="3927475" cy="1938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>
                <a:latin typeface="Calibri" pitchFamily="34" charset="0"/>
              </a:rPr>
              <a:t>float swathData( track, xtrack)</a:t>
            </a:r>
          </a:p>
          <a:p>
            <a:r>
              <a:rPr lang="en-US" sz="2400">
                <a:latin typeface="Calibri" pitchFamily="34" charset="0"/>
              </a:rPr>
              <a:t>  float lat(track, xtrack)</a:t>
            </a:r>
          </a:p>
          <a:p>
            <a:r>
              <a:rPr lang="en-US" sz="2400">
                <a:latin typeface="Calibri" pitchFamily="34" charset="0"/>
              </a:rPr>
              <a:t>  float lon(track, xtrack)  </a:t>
            </a:r>
          </a:p>
          <a:p>
            <a:r>
              <a:rPr lang="en-US" sz="2400">
                <a:latin typeface="Calibri" pitchFamily="34" charset="0"/>
              </a:rPr>
              <a:t>  float alt(track, xtrack)</a:t>
            </a:r>
          </a:p>
          <a:p>
            <a:r>
              <a:rPr lang="en-US" sz="2400">
                <a:latin typeface="Calibri" pitchFamily="34" charset="0"/>
              </a:rPr>
              <a:t>  float time(track)</a:t>
            </a:r>
          </a:p>
        </p:txBody>
      </p:sp>
      <p:sp>
        <p:nvSpPr>
          <p:cNvPr id="29701" name="Text Box 6"/>
          <p:cNvSpPr txBox="1">
            <a:spLocks noChangeArrowheads="1"/>
          </p:cNvSpPr>
          <p:nvPr/>
        </p:nvSpPr>
        <p:spPr bwMode="auto">
          <a:xfrm>
            <a:off x="990600" y="1552575"/>
            <a:ext cx="4206875" cy="191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Tx/>
              <a:buChar char="•"/>
            </a:pPr>
            <a:r>
              <a:rPr lang="en-US" sz="2000">
                <a:latin typeface="Calibri" pitchFamily="34" charset="0"/>
              </a:rPr>
              <a:t> </a:t>
            </a:r>
            <a:r>
              <a:rPr lang="en-US" sz="2400">
                <a:latin typeface="Calibri" pitchFamily="34" charset="0"/>
              </a:rPr>
              <a:t>two dimensional</a:t>
            </a:r>
          </a:p>
          <a:p>
            <a:pPr>
              <a:buFontTx/>
              <a:buChar char="•"/>
            </a:pPr>
            <a:r>
              <a:rPr lang="en-US" sz="2400">
                <a:latin typeface="Calibri" pitchFamily="34" charset="0"/>
              </a:rPr>
              <a:t> track and cross-track</a:t>
            </a:r>
          </a:p>
          <a:p>
            <a:pPr>
              <a:buFontTx/>
              <a:buChar char="•"/>
            </a:pPr>
            <a:r>
              <a:rPr lang="en-US" sz="2400">
                <a:latin typeface="Calibri" pitchFamily="34" charset="0"/>
              </a:rPr>
              <a:t> not separate time dimension</a:t>
            </a:r>
          </a:p>
          <a:p>
            <a:pPr>
              <a:buFontTx/>
              <a:buChar char="•"/>
            </a:pPr>
            <a:r>
              <a:rPr lang="en-US" sz="2400">
                <a:latin typeface="Calibri" pitchFamily="34" charset="0"/>
              </a:rPr>
              <a:t> aka </a:t>
            </a:r>
            <a:r>
              <a:rPr lang="en-US" sz="2400" i="1">
                <a:latin typeface="Calibri" pitchFamily="34" charset="0"/>
              </a:rPr>
              <a:t>curvilinear coordinates</a:t>
            </a:r>
          </a:p>
          <a:p>
            <a:pPr>
              <a:buFontTx/>
              <a:buChar char="•"/>
            </a:pPr>
            <a:endParaRPr lang="en-US" sz="2400"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ea typeface="ＭＳ Ｐゴシック" pitchFamily="34" charset="-128"/>
              </a:rPr>
              <a:t>Point Observation Data</a:t>
            </a:r>
          </a:p>
        </p:txBody>
      </p:sp>
      <p:pic>
        <p:nvPicPr>
          <p:cNvPr id="31746" name="Picture 3" descr="earthquake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5410200" y="1524000"/>
            <a:ext cx="3529013" cy="4525963"/>
          </a:xfrm>
        </p:spPr>
      </p:pic>
      <p:sp>
        <p:nvSpPr>
          <p:cNvPr id="31747" name="Text Box 5"/>
          <p:cNvSpPr txBox="1">
            <a:spLocks noChangeArrowheads="1"/>
          </p:cNvSpPr>
          <p:nvPr/>
        </p:nvSpPr>
        <p:spPr bwMode="auto">
          <a:xfrm>
            <a:off x="533400" y="1524000"/>
            <a:ext cx="4953000" cy="155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buFontTx/>
              <a:buChar char="•"/>
            </a:pPr>
            <a:r>
              <a:rPr lang="en-US" sz="2000">
                <a:latin typeface="Calibri" pitchFamily="34" charset="0"/>
              </a:rPr>
              <a:t> </a:t>
            </a:r>
            <a:r>
              <a:rPr lang="en-US" sz="2400">
                <a:latin typeface="Calibri" pitchFamily="34" charset="0"/>
              </a:rPr>
              <a:t>Set of measurements at the same point in space and time = obs</a:t>
            </a:r>
          </a:p>
          <a:p>
            <a:pPr>
              <a:buFontTx/>
              <a:buChar char="•"/>
            </a:pPr>
            <a:r>
              <a:rPr lang="en-US" sz="2400">
                <a:latin typeface="Calibri" pitchFamily="34" charset="0"/>
              </a:rPr>
              <a:t> Collection of obs = dataset</a:t>
            </a:r>
          </a:p>
          <a:p>
            <a:pPr>
              <a:buFontTx/>
              <a:buChar char="•"/>
            </a:pPr>
            <a:r>
              <a:rPr lang="en-US" sz="2400">
                <a:latin typeface="Calibri" pitchFamily="34" charset="0"/>
              </a:rPr>
              <a:t> Sample dimension not connected</a:t>
            </a:r>
          </a:p>
        </p:txBody>
      </p:sp>
      <p:sp>
        <p:nvSpPr>
          <p:cNvPr id="31748" name="Text Box 6"/>
          <p:cNvSpPr txBox="1">
            <a:spLocks noChangeArrowheads="1"/>
          </p:cNvSpPr>
          <p:nvPr/>
        </p:nvSpPr>
        <p:spPr bwMode="auto">
          <a:xfrm>
            <a:off x="1219200" y="3276600"/>
            <a:ext cx="2705100" cy="2308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>
                <a:latin typeface="Calibri" pitchFamily="34" charset="0"/>
              </a:rPr>
              <a:t>float obs1(sample);</a:t>
            </a:r>
          </a:p>
          <a:p>
            <a:r>
              <a:rPr lang="en-US" sz="2400">
                <a:latin typeface="Calibri" pitchFamily="34" charset="0"/>
              </a:rPr>
              <a:t>float obs2(sample);</a:t>
            </a:r>
          </a:p>
          <a:p>
            <a:r>
              <a:rPr lang="en-US" sz="2400">
                <a:latin typeface="Calibri" pitchFamily="34" charset="0"/>
              </a:rPr>
              <a:t>  float lat(sample);</a:t>
            </a:r>
          </a:p>
          <a:p>
            <a:r>
              <a:rPr lang="en-US" sz="2400">
                <a:latin typeface="Calibri" pitchFamily="34" charset="0"/>
              </a:rPr>
              <a:t>  float lon(sample);</a:t>
            </a:r>
          </a:p>
          <a:p>
            <a:r>
              <a:rPr lang="en-US" sz="2400">
                <a:latin typeface="Calibri" pitchFamily="34" charset="0"/>
              </a:rPr>
              <a:t>  float z(sample);</a:t>
            </a:r>
          </a:p>
          <a:p>
            <a:r>
              <a:rPr lang="en-US" sz="2400">
                <a:latin typeface="Calibri" pitchFamily="34" charset="0"/>
              </a:rPr>
              <a:t>  float time(sample);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charset="0"/>
              </a:rPr>
              <a:t>Common Data Model (CDM)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>
              <a:buFont typeface="Arial" pitchFamily="34" charset="0"/>
              <a:buChar char="•"/>
              <a:defRPr/>
            </a:pPr>
            <a:r>
              <a:rPr lang="en-US" dirty="0" smtClean="0">
                <a:ea typeface="+mn-ea"/>
                <a:cs typeface="+mn-cs"/>
              </a:rPr>
              <a:t>Implemented in the </a:t>
            </a:r>
            <a:r>
              <a:rPr lang="en-US" dirty="0" err="1" smtClean="0">
                <a:ea typeface="+mn-ea"/>
                <a:cs typeface="+mn-cs"/>
              </a:rPr>
              <a:t>netCDF</a:t>
            </a:r>
            <a:r>
              <a:rPr lang="en-US" dirty="0" smtClean="0">
                <a:ea typeface="+mn-ea"/>
                <a:cs typeface="+mn-cs"/>
              </a:rPr>
              <a:t>-Java library (3 layers)</a:t>
            </a:r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 err="1" smtClean="0">
                <a:ea typeface="+mn-ea"/>
                <a:cs typeface="+mn-cs"/>
              </a:rPr>
              <a:t>NetCDF</a:t>
            </a:r>
            <a:r>
              <a:rPr lang="en-US" dirty="0" smtClean="0">
                <a:ea typeface="+mn-ea"/>
                <a:cs typeface="+mn-cs"/>
              </a:rPr>
              <a:t> Data Access:</a:t>
            </a:r>
          </a:p>
          <a:p>
            <a:pPr lvl="1">
              <a:buFont typeface="Arial" pitchFamily="34" charset="0"/>
              <a:buChar char="–"/>
              <a:defRPr/>
            </a:pPr>
            <a:r>
              <a:rPr lang="en-US" dirty="0" smtClean="0">
                <a:ea typeface="+mn-ea"/>
              </a:rPr>
              <a:t>Access to array-based scientific data (</a:t>
            </a:r>
            <a:r>
              <a:rPr lang="en-US" dirty="0" err="1" smtClean="0">
                <a:ea typeface="+mn-ea"/>
              </a:rPr>
              <a:t>netCDF</a:t>
            </a:r>
            <a:r>
              <a:rPr lang="en-US" dirty="0" smtClean="0">
                <a:ea typeface="+mn-ea"/>
              </a:rPr>
              <a:t> data model)</a:t>
            </a:r>
          </a:p>
          <a:p>
            <a:pPr lvl="1">
              <a:buFont typeface="Arial" pitchFamily="34" charset="0"/>
              <a:buChar char="–"/>
              <a:defRPr/>
            </a:pPr>
            <a:r>
              <a:rPr lang="en-US" dirty="0" smtClean="0">
                <a:ea typeface="+mn-ea"/>
              </a:rPr>
              <a:t>Read various file formats, map into data model (IOSP)</a:t>
            </a:r>
          </a:p>
          <a:p>
            <a:pPr>
              <a:buFont typeface="Arial" pitchFamily="34" charset="0"/>
              <a:buChar char="•"/>
              <a:defRPr/>
            </a:pPr>
            <a:r>
              <a:rPr lang="en-US" dirty="0" err="1" smtClean="0">
                <a:ea typeface="+mn-ea"/>
                <a:cs typeface="+mn-cs"/>
              </a:rPr>
              <a:t>NetcdfDataset</a:t>
            </a:r>
            <a:r>
              <a:rPr lang="en-US" dirty="0" smtClean="0">
                <a:ea typeface="+mn-ea"/>
                <a:cs typeface="+mn-cs"/>
              </a:rPr>
              <a:t>:</a:t>
            </a:r>
          </a:p>
          <a:p>
            <a:pPr lvl="1">
              <a:buFont typeface="Arial" pitchFamily="34" charset="0"/>
              <a:buChar char="–"/>
              <a:defRPr/>
            </a:pPr>
            <a:r>
              <a:rPr lang="en-US" dirty="0" smtClean="0">
                <a:ea typeface="+mn-ea"/>
              </a:rPr>
              <a:t>Geospatial coordinate systems (conventions)</a:t>
            </a:r>
          </a:p>
          <a:p>
            <a:pPr lvl="1">
              <a:buFont typeface="Arial" pitchFamily="34" charset="0"/>
              <a:buChar char="–"/>
              <a:defRPr/>
            </a:pPr>
            <a:r>
              <a:rPr lang="en-US" dirty="0" err="1" smtClean="0">
                <a:ea typeface="+mn-ea"/>
              </a:rPr>
              <a:t>NcML</a:t>
            </a:r>
            <a:r>
              <a:rPr lang="en-US" dirty="0" smtClean="0">
                <a:ea typeface="+mn-ea"/>
              </a:rPr>
              <a:t>: Modify existing dataset</a:t>
            </a:r>
          </a:p>
          <a:p>
            <a:pPr lvl="1">
              <a:buFont typeface="Arial" pitchFamily="34" charset="0"/>
              <a:buChar char="–"/>
              <a:defRPr/>
            </a:pPr>
            <a:r>
              <a:rPr lang="en-US" dirty="0" smtClean="0">
                <a:ea typeface="+mn-ea"/>
              </a:rPr>
              <a:t>Aggregation of datasets</a:t>
            </a:r>
          </a:p>
          <a:p>
            <a:pPr>
              <a:buFont typeface="Arial" pitchFamily="34" charset="0"/>
              <a:buChar char="•"/>
              <a:defRPr/>
            </a:pPr>
            <a:r>
              <a:rPr lang="en-US" dirty="0" smtClean="0">
                <a:ea typeface="+mn-ea"/>
                <a:cs typeface="+mn-cs"/>
              </a:rPr>
              <a:t>Scientific Feature Types, e.g.:</a:t>
            </a:r>
          </a:p>
          <a:p>
            <a:pPr lvl="1" fontAlgn="auto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en-US" dirty="0" smtClean="0">
                <a:ea typeface="+mn-ea"/>
              </a:rPr>
              <a:t>Gridded Data; Radial Data; Swath Data</a:t>
            </a:r>
          </a:p>
          <a:p>
            <a:pPr lvl="1" fontAlgn="auto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en-US" dirty="0" smtClean="0">
                <a:ea typeface="+mn-ea"/>
              </a:rPr>
              <a:t>Discrete Sampling Features:</a:t>
            </a:r>
          </a:p>
          <a:p>
            <a:pPr lvl="2"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 smtClean="0">
                <a:ea typeface="+mn-ea"/>
              </a:rPr>
              <a:t>Point Data; Station Data; Profile Data</a:t>
            </a:r>
          </a:p>
          <a:p>
            <a:pPr lvl="2"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 smtClean="0">
                <a:ea typeface="+mn-ea"/>
              </a:rPr>
              <a:t>Trajectory (e.g., aircraft track) Data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>
                <a:ea typeface="ＭＳ Ｐゴシック" pitchFamily="34" charset="-128"/>
              </a:rPr>
              <a:t>WMS Interoperability</a:t>
            </a:r>
            <a:endParaRPr lang="en-US" smtClean="0">
              <a:ea typeface="ＭＳ Ｐゴシック" pitchFamily="34" charset="-128"/>
            </a:endParaRPr>
          </a:p>
        </p:txBody>
      </p:sp>
      <p:sp>
        <p:nvSpPr>
          <p:cNvPr id="51202" name="Content Placeholder 1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mtClean="0">
              <a:ea typeface="ＭＳ Ｐゴシック" pitchFamily="34" charset="-128"/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228600" y="1143000"/>
            <a:ext cx="6607175" cy="3565525"/>
            <a:chOff x="240" y="816"/>
            <a:chExt cx="4162" cy="2246"/>
          </a:xfrm>
        </p:grpSpPr>
        <p:pic>
          <p:nvPicPr>
            <p:cNvPr id="51214" name="Picture 4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40" y="816"/>
              <a:ext cx="2832" cy="22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1215" name="Text Box 5"/>
            <p:cNvSpPr txBox="1">
              <a:spLocks noChangeArrowheads="1"/>
            </p:cNvSpPr>
            <p:nvPr/>
          </p:nvSpPr>
          <p:spPr bwMode="auto">
            <a:xfrm>
              <a:off x="3110" y="887"/>
              <a:ext cx="1292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GB">
                  <a:latin typeface="Calibri" pitchFamily="34" charset="0"/>
                </a:rPr>
                <a:t>NASA World Wind</a:t>
              </a:r>
              <a:endParaRPr lang="en-US">
                <a:latin typeface="Calibri" pitchFamily="34" charset="0"/>
              </a:endParaRPr>
            </a:p>
          </p:txBody>
        </p:sp>
      </p:grpSp>
      <p:grpSp>
        <p:nvGrpSpPr>
          <p:cNvPr id="3" name="Group 6"/>
          <p:cNvGrpSpPr>
            <a:grpSpLocks/>
          </p:cNvGrpSpPr>
          <p:nvPr/>
        </p:nvGrpSpPr>
        <p:grpSpPr bwMode="auto">
          <a:xfrm>
            <a:off x="669925" y="1752600"/>
            <a:ext cx="6035675" cy="3508375"/>
            <a:chOff x="576" y="1200"/>
            <a:chExt cx="3802" cy="2210"/>
          </a:xfrm>
        </p:grpSpPr>
        <p:pic>
          <p:nvPicPr>
            <p:cNvPr id="51212" name="Picture 7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76" y="1200"/>
              <a:ext cx="2832" cy="22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1213" name="Text Box 8"/>
            <p:cNvSpPr txBox="1">
              <a:spLocks noChangeArrowheads="1"/>
            </p:cNvSpPr>
            <p:nvPr/>
          </p:nvSpPr>
          <p:spPr bwMode="auto">
            <a:xfrm>
              <a:off x="3446" y="1257"/>
              <a:ext cx="932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GB">
                  <a:latin typeface="Calibri" pitchFamily="34" charset="0"/>
                </a:rPr>
                <a:t>Cadcorp SIS</a:t>
              </a:r>
              <a:endParaRPr lang="en-US">
                <a:latin typeface="Calibri" pitchFamily="34" charset="0"/>
              </a:endParaRPr>
            </a:p>
          </p:txBody>
        </p:sp>
      </p:grpSp>
      <p:grpSp>
        <p:nvGrpSpPr>
          <p:cNvPr id="4" name="Group 9"/>
          <p:cNvGrpSpPr>
            <a:grpSpLocks/>
          </p:cNvGrpSpPr>
          <p:nvPr/>
        </p:nvGrpSpPr>
        <p:grpSpPr bwMode="auto">
          <a:xfrm>
            <a:off x="1228725" y="2338388"/>
            <a:ext cx="6086475" cy="3300412"/>
            <a:chOff x="1584" y="1728"/>
            <a:chExt cx="3834" cy="2079"/>
          </a:xfrm>
        </p:grpSpPr>
        <p:pic>
          <p:nvPicPr>
            <p:cNvPr id="51210" name="Picture 10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584" y="1728"/>
              <a:ext cx="2832" cy="20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1211" name="Text Box 11"/>
            <p:cNvSpPr txBox="1">
              <a:spLocks noChangeArrowheads="1"/>
            </p:cNvSpPr>
            <p:nvPr/>
          </p:nvSpPr>
          <p:spPr bwMode="auto">
            <a:xfrm>
              <a:off x="4454" y="1751"/>
              <a:ext cx="964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GB">
                  <a:latin typeface="Calibri" pitchFamily="34" charset="0"/>
                </a:rPr>
                <a:t>Google Earth</a:t>
              </a:r>
              <a:endParaRPr lang="en-US">
                <a:latin typeface="Calibri" pitchFamily="34" charset="0"/>
              </a:endParaRPr>
            </a:p>
          </p:txBody>
        </p:sp>
      </p:grpSp>
      <p:sp>
        <p:nvSpPr>
          <p:cNvPr id="51206" name="Text Box 12"/>
          <p:cNvSpPr txBox="1">
            <a:spLocks noChangeArrowheads="1"/>
          </p:cNvSpPr>
          <p:nvPr/>
        </p:nvSpPr>
        <p:spPr bwMode="auto">
          <a:xfrm>
            <a:off x="7308850" y="1219200"/>
            <a:ext cx="1511300" cy="1314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cy-GB" sz="1600">
                <a:latin typeface="Rdg Vesta" charset="0"/>
              </a:rPr>
              <a:t>3rd-party clients can</a:t>
            </a:r>
            <a:r>
              <a:rPr lang="cy-GB" altLang="en-US" sz="1600">
                <a:latin typeface="Rdg Vesta" charset="0"/>
              </a:rPr>
              <a:t>’</a:t>
            </a:r>
            <a:r>
              <a:rPr lang="cy-GB" sz="1600">
                <a:latin typeface="Rdg Vesta" charset="0"/>
              </a:rPr>
              <a:t>t use the custom WMS extensions</a:t>
            </a:r>
            <a:endParaRPr lang="en-US" sz="1600">
              <a:latin typeface="Rdg Vesta" charset="0"/>
            </a:endParaRPr>
          </a:p>
        </p:txBody>
      </p:sp>
      <p:grpSp>
        <p:nvGrpSpPr>
          <p:cNvPr id="5" name="Group 14"/>
          <p:cNvGrpSpPr>
            <a:grpSpLocks/>
          </p:cNvGrpSpPr>
          <p:nvPr/>
        </p:nvGrpSpPr>
        <p:grpSpPr bwMode="auto">
          <a:xfrm>
            <a:off x="2197100" y="2886075"/>
            <a:ext cx="6126163" cy="3895725"/>
            <a:chOff x="2196472" y="2810533"/>
            <a:chExt cx="6127146" cy="3895067"/>
          </a:xfrm>
        </p:grpSpPr>
        <p:pic>
          <p:nvPicPr>
            <p:cNvPr id="51208" name="Picture 2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2196472" y="2810533"/>
              <a:ext cx="4966328" cy="38950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1209" name="TextBox 13"/>
            <p:cNvSpPr txBox="1">
              <a:spLocks noChangeArrowheads="1"/>
            </p:cNvSpPr>
            <p:nvPr/>
          </p:nvSpPr>
          <p:spPr bwMode="auto">
            <a:xfrm>
              <a:off x="7315200" y="2971800"/>
              <a:ext cx="100841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>
                  <a:latin typeface="Calibri" pitchFamily="34" charset="0"/>
                </a:rPr>
                <a:t>Godiva 2</a:t>
              </a: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ea typeface="ＭＳ Ｐゴシック" pitchFamily="34" charset="-128"/>
              </a:rPr>
              <a:t>Using WMS and NCSS</a:t>
            </a:r>
          </a:p>
        </p:txBody>
      </p:sp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28800" y="1143000"/>
            <a:ext cx="6092825" cy="5426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4275" name="TextBox 4"/>
          <p:cNvSpPr txBox="1">
            <a:spLocks noChangeArrowheads="1"/>
          </p:cNvSpPr>
          <p:nvPr/>
        </p:nvSpPr>
        <p:spPr bwMode="auto">
          <a:xfrm flipH="1">
            <a:off x="228600" y="6553200"/>
            <a:ext cx="575945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200"/>
              <a:t>* From PacIOOS site, developed by John Maurer, U of HI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ea typeface="ＭＳ Ｐゴシック" pitchFamily="34" charset="-128"/>
              </a:rPr>
              <a:t>Using WMS and NCSS</a:t>
            </a:r>
          </a:p>
        </p:txBody>
      </p:sp>
      <p:pic>
        <p:nvPicPr>
          <p:cNvPr id="55298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28800" y="1143000"/>
            <a:ext cx="6075363" cy="541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5299" name="TextBox 4"/>
          <p:cNvSpPr txBox="1">
            <a:spLocks noChangeArrowheads="1"/>
          </p:cNvSpPr>
          <p:nvPr/>
        </p:nvSpPr>
        <p:spPr bwMode="auto">
          <a:xfrm flipH="1">
            <a:off x="228600" y="6553200"/>
            <a:ext cx="575945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200"/>
              <a:t>* From PacIOOS site, developed by John Maurer, U of HI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697" name="AutoShape 33"/>
          <p:cNvCxnSpPr>
            <a:cxnSpLocks noChangeShapeType="1"/>
          </p:cNvCxnSpPr>
          <p:nvPr/>
        </p:nvCxnSpPr>
        <p:spPr bwMode="auto">
          <a:xfrm rot="5400000">
            <a:off x="7181056" y="6619082"/>
            <a:ext cx="338137" cy="0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prstDash val="dash"/>
            <a:miter lim="800000"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6146" name="Text Box 2"/>
          <p:cNvSpPr txBox="1">
            <a:spLocks noChangeArrowheads="1"/>
          </p:cNvSpPr>
          <p:nvPr/>
        </p:nvSpPr>
        <p:spPr bwMode="auto">
          <a:xfrm>
            <a:off x="1371600" y="2238375"/>
            <a:ext cx="4572000" cy="376238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 w="114300" prst="hardEdge"/>
          </a:sp3d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r>
              <a:rPr lang="en-US" smtClean="0">
                <a:latin typeface="Calibri" charset="0"/>
              </a:rPr>
              <a:t>NetcdfDataset</a:t>
            </a:r>
          </a:p>
        </p:txBody>
      </p:sp>
      <p:sp>
        <p:nvSpPr>
          <p:cNvPr id="6147" name="Oval 3"/>
          <p:cNvSpPr>
            <a:spLocks noChangeArrowheads="1"/>
          </p:cNvSpPr>
          <p:nvPr/>
        </p:nvSpPr>
        <p:spPr bwMode="auto">
          <a:xfrm>
            <a:off x="5334000" y="409575"/>
            <a:ext cx="2667000" cy="990600"/>
          </a:xfrm>
          <a:prstGeom prst="ellipse">
            <a:avLst/>
          </a:prstGeom>
          <a:solidFill>
            <a:schemeClr val="accent6"/>
          </a:solidFill>
          <a:ln w="9525">
            <a:solidFill>
              <a:schemeClr val="tx1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14300" prst="artDeco"/>
          </a:sp3d>
        </p:spPr>
        <p:txBody>
          <a:bodyPr wrap="none" anchor="ctr"/>
          <a:lstStyle/>
          <a:p>
            <a:pPr algn="ctr">
              <a:defRPr/>
            </a:pPr>
            <a:r>
              <a:rPr lang="en-US">
                <a:latin typeface="Calibri" charset="0"/>
                <a:cs typeface="Arial" charset="0"/>
              </a:rPr>
              <a:t>Application</a:t>
            </a:r>
          </a:p>
        </p:txBody>
      </p:sp>
      <p:cxnSp>
        <p:nvCxnSpPr>
          <p:cNvPr id="29704" name="AutoShape 4"/>
          <p:cNvCxnSpPr>
            <a:cxnSpLocks noChangeShapeType="1"/>
          </p:cNvCxnSpPr>
          <p:nvPr/>
        </p:nvCxnSpPr>
        <p:spPr bwMode="auto">
          <a:xfrm rot="10800000" flipV="1">
            <a:off x="3733800" y="904875"/>
            <a:ext cx="1600200" cy="2254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29705" name="AutoShape 5"/>
          <p:cNvCxnSpPr>
            <a:cxnSpLocks noChangeShapeType="1"/>
          </p:cNvCxnSpPr>
          <p:nvPr/>
        </p:nvCxnSpPr>
        <p:spPr bwMode="auto">
          <a:xfrm flipH="1">
            <a:off x="3657600" y="1255713"/>
            <a:ext cx="2066925" cy="98266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29706" name="AutoShape 6"/>
          <p:cNvCxnSpPr>
            <a:cxnSpLocks noChangeShapeType="1"/>
          </p:cNvCxnSpPr>
          <p:nvPr/>
        </p:nvCxnSpPr>
        <p:spPr bwMode="auto">
          <a:xfrm flipH="1">
            <a:off x="5981700" y="1400175"/>
            <a:ext cx="685800" cy="2057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6151" name="Text Box 7"/>
          <p:cNvSpPr txBox="1">
            <a:spLocks noChangeArrowheads="1"/>
          </p:cNvSpPr>
          <p:nvPr/>
        </p:nvSpPr>
        <p:spPr bwMode="auto">
          <a:xfrm>
            <a:off x="228600" y="942975"/>
            <a:ext cx="3505200" cy="376238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 w="114300" prst="hardEdge"/>
          </a:sp3d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r>
              <a:rPr lang="en-US" dirty="0" smtClean="0">
                <a:latin typeface="Calibri" charset="0"/>
              </a:rPr>
              <a:t>Scientific Feature Types</a:t>
            </a:r>
          </a:p>
        </p:txBody>
      </p:sp>
      <p:sp>
        <p:nvSpPr>
          <p:cNvPr id="29710" name="Line 8"/>
          <p:cNvSpPr>
            <a:spLocks noChangeShapeType="1"/>
          </p:cNvSpPr>
          <p:nvPr/>
        </p:nvSpPr>
        <p:spPr bwMode="auto">
          <a:xfrm flipH="1">
            <a:off x="1600200" y="2619375"/>
            <a:ext cx="0" cy="1143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711" name="Line 9"/>
          <p:cNvSpPr>
            <a:spLocks noChangeShapeType="1"/>
          </p:cNvSpPr>
          <p:nvPr/>
        </p:nvSpPr>
        <p:spPr bwMode="auto">
          <a:xfrm>
            <a:off x="3886200" y="26193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712" name="Line 10"/>
          <p:cNvSpPr>
            <a:spLocks noChangeShapeType="1"/>
          </p:cNvSpPr>
          <p:nvPr/>
        </p:nvSpPr>
        <p:spPr bwMode="auto">
          <a:xfrm>
            <a:off x="3886200" y="32289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713" name="Line 11"/>
          <p:cNvSpPr>
            <a:spLocks noChangeShapeType="1"/>
          </p:cNvSpPr>
          <p:nvPr/>
        </p:nvSpPr>
        <p:spPr bwMode="auto">
          <a:xfrm flipH="1">
            <a:off x="4724400" y="3762375"/>
            <a:ext cx="0" cy="914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714" name="Text Box 12"/>
          <p:cNvSpPr txBox="1">
            <a:spLocks noChangeArrowheads="1"/>
          </p:cNvSpPr>
          <p:nvPr/>
        </p:nvSpPr>
        <p:spPr bwMode="auto">
          <a:xfrm>
            <a:off x="6553200" y="1752600"/>
            <a:ext cx="2438400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>
                <a:latin typeface="Calibri" charset="0"/>
              </a:rPr>
              <a:t>NetCDF-Java/</a:t>
            </a:r>
          </a:p>
          <a:p>
            <a:pPr eaLnBrk="1" hangingPunct="1">
              <a:spcBef>
                <a:spcPct val="50000"/>
              </a:spcBef>
            </a:pPr>
            <a:r>
              <a:rPr lang="en-US">
                <a:latin typeface="Calibri" charset="0"/>
              </a:rPr>
              <a:t>CDM architecture</a:t>
            </a:r>
          </a:p>
        </p:txBody>
      </p:sp>
      <p:sp>
        <p:nvSpPr>
          <p:cNvPr id="6157" name="Text Box 13"/>
          <p:cNvSpPr txBox="1">
            <a:spLocks noChangeArrowheads="1"/>
          </p:cNvSpPr>
          <p:nvPr/>
        </p:nvSpPr>
        <p:spPr bwMode="auto">
          <a:xfrm>
            <a:off x="3733800" y="4676775"/>
            <a:ext cx="1295400" cy="376238"/>
          </a:xfrm>
          <a:prstGeom prst="rect">
            <a:avLst/>
          </a:prstGeom>
          <a:solidFill>
            <a:srgbClr val="FFCC99"/>
          </a:solidFill>
          <a:ln w="9525">
            <a:solidFill>
              <a:schemeClr val="tx1"/>
            </a:solidFill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 prst="relaxedInset"/>
          </a:sp3d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dirty="0" err="1" smtClean="0">
                <a:latin typeface="Calibri" charset="0"/>
              </a:rPr>
              <a:t>OPeNDAP</a:t>
            </a:r>
            <a:endParaRPr lang="en-US" dirty="0" smtClean="0">
              <a:latin typeface="Calibri" charset="0"/>
            </a:endParaRPr>
          </a:p>
        </p:txBody>
      </p:sp>
      <p:sp>
        <p:nvSpPr>
          <p:cNvPr id="6187" name="Text Box 15"/>
          <p:cNvSpPr txBox="1">
            <a:spLocks noChangeArrowheads="1"/>
          </p:cNvSpPr>
          <p:nvPr/>
        </p:nvSpPr>
        <p:spPr bwMode="auto">
          <a:xfrm>
            <a:off x="533400" y="3762375"/>
            <a:ext cx="1447800" cy="376238"/>
          </a:xfrm>
          <a:prstGeom prst="rect">
            <a:avLst/>
          </a:prstGeom>
          <a:solidFill>
            <a:srgbClr val="FFCC99"/>
          </a:solidFill>
          <a:ln w="9525">
            <a:solidFill>
              <a:schemeClr val="tx1"/>
            </a:solidFill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 prst="relaxedInset"/>
          </a:sp3d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smtClean="0">
                <a:latin typeface="Calibri" charset="0"/>
              </a:rPr>
              <a:t>THREDDS</a:t>
            </a:r>
          </a:p>
        </p:txBody>
      </p:sp>
      <p:sp>
        <p:nvSpPr>
          <p:cNvPr id="6188" name="AutoShape 16"/>
          <p:cNvSpPr>
            <a:spLocks noChangeArrowheads="1"/>
          </p:cNvSpPr>
          <p:nvPr/>
        </p:nvSpPr>
        <p:spPr bwMode="auto">
          <a:xfrm>
            <a:off x="533400" y="4600575"/>
            <a:ext cx="1447800" cy="838200"/>
          </a:xfrm>
          <a:prstGeom prst="foldedCorner">
            <a:avLst>
              <a:gd name="adj" fmla="val 12500"/>
            </a:avLst>
          </a:prstGeom>
          <a:solidFill>
            <a:srgbClr val="FFCC99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blurRad="50800" dist="38100" dir="8100000" sx="104000" sy="104000" algn="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/>
        </p:spPr>
        <p:txBody>
          <a:bodyPr wrap="none" anchor="ctr"/>
          <a:lstStyle/>
          <a:p>
            <a:pPr algn="ctr">
              <a:defRPr/>
            </a:pPr>
            <a:r>
              <a:rPr lang="en-US" dirty="0" err="1">
                <a:latin typeface="Calibri" charset="0"/>
                <a:cs typeface="Arial" charset="0"/>
              </a:rPr>
              <a:t>Catalog.xml</a:t>
            </a:r>
            <a:endParaRPr lang="en-US" dirty="0">
              <a:latin typeface="Calibri" charset="0"/>
              <a:cs typeface="Arial" charset="0"/>
            </a:endParaRPr>
          </a:p>
        </p:txBody>
      </p:sp>
      <p:cxnSp>
        <p:nvCxnSpPr>
          <p:cNvPr id="29724" name="AutoShape 17"/>
          <p:cNvCxnSpPr>
            <a:cxnSpLocks noChangeShapeType="1"/>
          </p:cNvCxnSpPr>
          <p:nvPr/>
        </p:nvCxnSpPr>
        <p:spPr bwMode="auto">
          <a:xfrm>
            <a:off x="1257300" y="4138613"/>
            <a:ext cx="0" cy="46196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6159" name="Text Box 18"/>
          <p:cNvSpPr txBox="1">
            <a:spLocks noChangeArrowheads="1"/>
          </p:cNvSpPr>
          <p:nvPr/>
        </p:nvSpPr>
        <p:spPr bwMode="auto">
          <a:xfrm>
            <a:off x="5410200" y="4729162"/>
            <a:ext cx="1447800" cy="376238"/>
          </a:xfrm>
          <a:prstGeom prst="rect">
            <a:avLst/>
          </a:prstGeom>
          <a:solidFill>
            <a:srgbClr val="FF99CC"/>
          </a:solidFill>
          <a:ln w="9525">
            <a:solidFill>
              <a:schemeClr val="tx1"/>
            </a:solidFill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 prst="relaxedInset"/>
          </a:sp3d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dirty="0" smtClean="0">
                <a:latin typeface="Calibri" charset="0"/>
              </a:rPr>
              <a:t>NetCDF-3</a:t>
            </a:r>
          </a:p>
        </p:txBody>
      </p:sp>
      <p:sp>
        <p:nvSpPr>
          <p:cNvPr id="29728" name="Text Box 19"/>
          <p:cNvSpPr txBox="1">
            <a:spLocks noChangeArrowheads="1"/>
          </p:cNvSpPr>
          <p:nvPr/>
        </p:nvSpPr>
        <p:spPr bwMode="auto">
          <a:xfrm>
            <a:off x="8153400" y="4295775"/>
            <a:ext cx="762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lang="en-US" sz="1800">
              <a:latin typeface="Calibri" charset="0"/>
            </a:endParaRPr>
          </a:p>
        </p:txBody>
      </p:sp>
      <p:sp>
        <p:nvSpPr>
          <p:cNvPr id="6161" name="Text Box 20"/>
          <p:cNvSpPr txBox="1">
            <a:spLocks noChangeArrowheads="1"/>
          </p:cNvSpPr>
          <p:nvPr/>
        </p:nvSpPr>
        <p:spPr bwMode="auto">
          <a:xfrm>
            <a:off x="6019800" y="5743575"/>
            <a:ext cx="838200" cy="376238"/>
          </a:xfrm>
          <a:prstGeom prst="rect">
            <a:avLst/>
          </a:prstGeom>
          <a:solidFill>
            <a:srgbClr val="FF99CC"/>
          </a:solidFill>
          <a:ln w="9525">
            <a:solidFill>
              <a:schemeClr val="tx1"/>
            </a:solidFill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 prst="relaxedInset"/>
          </a:sp3d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smtClean="0">
                <a:latin typeface="Calibri" charset="0"/>
              </a:rPr>
              <a:t>HDF5</a:t>
            </a:r>
          </a:p>
        </p:txBody>
      </p:sp>
      <p:sp>
        <p:nvSpPr>
          <p:cNvPr id="6162" name="Text Box 21"/>
          <p:cNvSpPr txBox="1">
            <a:spLocks noChangeArrowheads="1"/>
          </p:cNvSpPr>
          <p:nvPr/>
        </p:nvSpPr>
        <p:spPr bwMode="auto">
          <a:xfrm>
            <a:off x="5943600" y="4143375"/>
            <a:ext cx="2819400" cy="37623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dirty="0" smtClean="0">
                <a:latin typeface="Calibri" charset="0"/>
              </a:rPr>
              <a:t>I/O service provider</a:t>
            </a:r>
          </a:p>
        </p:txBody>
      </p:sp>
      <p:sp>
        <p:nvSpPr>
          <p:cNvPr id="6163" name="Text Box 22"/>
          <p:cNvSpPr txBox="1">
            <a:spLocks noChangeArrowheads="1"/>
          </p:cNvSpPr>
          <p:nvPr/>
        </p:nvSpPr>
        <p:spPr bwMode="auto">
          <a:xfrm>
            <a:off x="7924800" y="5257800"/>
            <a:ext cx="838200" cy="376238"/>
          </a:xfrm>
          <a:prstGeom prst="rect">
            <a:avLst/>
          </a:prstGeom>
          <a:solidFill>
            <a:srgbClr val="FF99CC"/>
          </a:solidFill>
          <a:ln w="9525">
            <a:solidFill>
              <a:schemeClr val="tx1"/>
            </a:solidFill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 prst="relaxedInset"/>
          </a:sp3d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dirty="0" smtClean="0">
                <a:latin typeface="Calibri" charset="0"/>
              </a:rPr>
              <a:t>GRIB</a:t>
            </a:r>
          </a:p>
        </p:txBody>
      </p:sp>
      <p:sp>
        <p:nvSpPr>
          <p:cNvPr id="6164" name="Text Box 23"/>
          <p:cNvSpPr txBox="1">
            <a:spLocks noChangeArrowheads="1"/>
          </p:cNvSpPr>
          <p:nvPr/>
        </p:nvSpPr>
        <p:spPr bwMode="auto">
          <a:xfrm>
            <a:off x="7924800" y="5743575"/>
            <a:ext cx="838200" cy="376238"/>
          </a:xfrm>
          <a:prstGeom prst="rect">
            <a:avLst/>
          </a:prstGeom>
          <a:solidFill>
            <a:srgbClr val="FF99CC"/>
          </a:solidFill>
          <a:ln w="9525">
            <a:solidFill>
              <a:schemeClr val="tx1"/>
            </a:solidFill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 prst="relaxedInset"/>
          </a:sp3d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smtClean="0">
                <a:latin typeface="Calibri" charset="0"/>
              </a:rPr>
              <a:t>GINI</a:t>
            </a:r>
          </a:p>
        </p:txBody>
      </p:sp>
      <p:sp>
        <p:nvSpPr>
          <p:cNvPr id="6165" name="Text Box 24"/>
          <p:cNvSpPr txBox="1">
            <a:spLocks noChangeArrowheads="1"/>
          </p:cNvSpPr>
          <p:nvPr/>
        </p:nvSpPr>
        <p:spPr bwMode="auto">
          <a:xfrm>
            <a:off x="7924800" y="4729162"/>
            <a:ext cx="838200" cy="376238"/>
          </a:xfrm>
          <a:prstGeom prst="rect">
            <a:avLst/>
          </a:prstGeom>
          <a:solidFill>
            <a:srgbClr val="FF99CC"/>
          </a:solidFill>
          <a:ln w="9525">
            <a:solidFill>
              <a:schemeClr val="tx1"/>
            </a:solidFill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 prst="relaxedInset"/>
          </a:sp3d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dirty="0" smtClean="0">
                <a:latin typeface="Calibri" charset="0"/>
              </a:rPr>
              <a:t>NIDS</a:t>
            </a:r>
          </a:p>
        </p:txBody>
      </p:sp>
      <p:cxnSp>
        <p:nvCxnSpPr>
          <p:cNvPr id="29744" name="AutoShape 25"/>
          <p:cNvCxnSpPr>
            <a:cxnSpLocks noChangeShapeType="1"/>
          </p:cNvCxnSpPr>
          <p:nvPr/>
        </p:nvCxnSpPr>
        <p:spPr bwMode="auto">
          <a:xfrm rot="16200000" flipH="1">
            <a:off x="7175500" y="4697413"/>
            <a:ext cx="927100" cy="571500"/>
          </a:xfrm>
          <a:prstGeom prst="bentConnector2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29745" name="AutoShape 26"/>
          <p:cNvCxnSpPr>
            <a:cxnSpLocks noChangeShapeType="1"/>
          </p:cNvCxnSpPr>
          <p:nvPr/>
        </p:nvCxnSpPr>
        <p:spPr bwMode="auto">
          <a:xfrm rot="16200000" flipH="1">
            <a:off x="6932612" y="4940301"/>
            <a:ext cx="1412875" cy="571500"/>
          </a:xfrm>
          <a:prstGeom prst="bentConnector2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29746" name="AutoShape 27"/>
          <p:cNvCxnSpPr>
            <a:cxnSpLocks noChangeShapeType="1"/>
          </p:cNvCxnSpPr>
          <p:nvPr/>
        </p:nvCxnSpPr>
        <p:spPr bwMode="auto">
          <a:xfrm rot="16200000" flipH="1">
            <a:off x="7440612" y="4432301"/>
            <a:ext cx="396875" cy="571500"/>
          </a:xfrm>
          <a:prstGeom prst="bentConnector2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6169" name="Text Box 28"/>
          <p:cNvSpPr txBox="1">
            <a:spLocks noChangeArrowheads="1"/>
          </p:cNvSpPr>
          <p:nvPr/>
        </p:nvSpPr>
        <p:spPr bwMode="auto">
          <a:xfrm>
            <a:off x="3124200" y="3457575"/>
            <a:ext cx="5715000" cy="376238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 w="114300" prst="hardEdge"/>
          </a:sp3d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r>
              <a:rPr lang="en-US" smtClean="0">
                <a:latin typeface="Calibri" charset="0"/>
              </a:rPr>
              <a:t>NetcdfFile</a:t>
            </a:r>
          </a:p>
        </p:txBody>
      </p:sp>
      <p:sp>
        <p:nvSpPr>
          <p:cNvPr id="29750" name="Line 29"/>
          <p:cNvSpPr>
            <a:spLocks noChangeShapeType="1"/>
          </p:cNvSpPr>
          <p:nvPr/>
        </p:nvSpPr>
        <p:spPr bwMode="auto">
          <a:xfrm>
            <a:off x="7467600" y="3838575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171" name="Text Box 30"/>
          <p:cNvSpPr txBox="1">
            <a:spLocks noChangeArrowheads="1"/>
          </p:cNvSpPr>
          <p:nvPr/>
        </p:nvSpPr>
        <p:spPr bwMode="auto">
          <a:xfrm>
            <a:off x="5562600" y="5253037"/>
            <a:ext cx="1295400" cy="385763"/>
          </a:xfrm>
          <a:prstGeom prst="rect">
            <a:avLst/>
          </a:prstGeom>
          <a:solidFill>
            <a:srgbClr val="FF99CC"/>
          </a:solidFill>
          <a:ln w="9525">
            <a:solidFill>
              <a:schemeClr val="tx1"/>
            </a:solidFill>
            <a:prstDash val="solid"/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 prst="relaxedInset"/>
          </a:sp3d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dirty="0" smtClean="0">
                <a:latin typeface="Calibri" charset="0"/>
              </a:rPr>
              <a:t>NetCDF-4</a:t>
            </a:r>
          </a:p>
        </p:txBody>
      </p:sp>
      <p:cxnSp>
        <p:nvCxnSpPr>
          <p:cNvPr id="29754" name="AutoShape 33"/>
          <p:cNvCxnSpPr>
            <a:cxnSpLocks noChangeShapeType="1"/>
          </p:cNvCxnSpPr>
          <p:nvPr/>
        </p:nvCxnSpPr>
        <p:spPr bwMode="auto">
          <a:xfrm rot="16200000" flipH="1">
            <a:off x="6678612" y="5194301"/>
            <a:ext cx="1920875" cy="571500"/>
          </a:xfrm>
          <a:prstGeom prst="bentConnector2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6177" name="Text Box 36"/>
          <p:cNvSpPr txBox="1">
            <a:spLocks noChangeArrowheads="1"/>
          </p:cNvSpPr>
          <p:nvPr/>
        </p:nvSpPr>
        <p:spPr bwMode="auto">
          <a:xfrm>
            <a:off x="5715000" y="6253162"/>
            <a:ext cx="1143000" cy="376238"/>
          </a:xfrm>
          <a:prstGeom prst="rect">
            <a:avLst/>
          </a:prstGeom>
          <a:solidFill>
            <a:srgbClr val="FF99CC"/>
          </a:solidFill>
          <a:ln w="9525">
            <a:solidFill>
              <a:schemeClr val="tx1"/>
            </a:solidFill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 prst="relaxedInset"/>
          </a:sp3d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smtClean="0">
                <a:latin typeface="Calibri" charset="0"/>
              </a:rPr>
              <a:t>Nexrad</a:t>
            </a:r>
          </a:p>
        </p:txBody>
      </p:sp>
      <p:sp>
        <p:nvSpPr>
          <p:cNvPr id="6178" name="Text Box 37"/>
          <p:cNvSpPr txBox="1">
            <a:spLocks noChangeArrowheads="1"/>
          </p:cNvSpPr>
          <p:nvPr/>
        </p:nvSpPr>
        <p:spPr bwMode="auto">
          <a:xfrm>
            <a:off x="7924800" y="6253162"/>
            <a:ext cx="914400" cy="376238"/>
          </a:xfrm>
          <a:prstGeom prst="rect">
            <a:avLst/>
          </a:prstGeom>
          <a:solidFill>
            <a:srgbClr val="FF99CC"/>
          </a:solidFill>
          <a:ln w="9525">
            <a:solidFill>
              <a:schemeClr val="tx1"/>
            </a:solidFill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 prst="relaxedInset"/>
          </a:sp3d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dirty="0" smtClean="0">
                <a:latin typeface="Calibri" charset="0"/>
              </a:rPr>
              <a:t>DMSP</a:t>
            </a:r>
          </a:p>
        </p:txBody>
      </p:sp>
      <p:sp>
        <p:nvSpPr>
          <p:cNvPr id="6180" name="Text Box 39"/>
          <p:cNvSpPr txBox="1">
            <a:spLocks noChangeArrowheads="1"/>
          </p:cNvSpPr>
          <p:nvPr/>
        </p:nvSpPr>
        <p:spPr bwMode="auto">
          <a:xfrm>
            <a:off x="2819400" y="2847975"/>
            <a:ext cx="2362200" cy="37623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smtClean="0">
                <a:latin typeface="Calibri" charset="0"/>
              </a:rPr>
              <a:t>CoordSystem Builder</a:t>
            </a:r>
          </a:p>
        </p:txBody>
      </p:sp>
      <p:sp>
        <p:nvSpPr>
          <p:cNvPr id="6181" name="Text Box 40"/>
          <p:cNvSpPr txBox="1">
            <a:spLocks noChangeArrowheads="1"/>
          </p:cNvSpPr>
          <p:nvPr/>
        </p:nvSpPr>
        <p:spPr bwMode="auto">
          <a:xfrm>
            <a:off x="533400" y="1552575"/>
            <a:ext cx="3200400" cy="37623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smtClean="0">
                <a:latin typeface="Calibri" charset="0"/>
              </a:rPr>
              <a:t>Datatype Adapter</a:t>
            </a:r>
          </a:p>
        </p:txBody>
      </p:sp>
      <p:sp>
        <p:nvSpPr>
          <p:cNvPr id="29767" name="Line 41"/>
          <p:cNvSpPr>
            <a:spLocks noChangeShapeType="1"/>
          </p:cNvSpPr>
          <p:nvPr/>
        </p:nvSpPr>
        <p:spPr bwMode="auto">
          <a:xfrm flipH="1">
            <a:off x="5562600" y="2619375"/>
            <a:ext cx="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768" name="Line 42"/>
          <p:cNvSpPr>
            <a:spLocks noChangeShapeType="1"/>
          </p:cNvSpPr>
          <p:nvPr/>
        </p:nvSpPr>
        <p:spPr bwMode="auto">
          <a:xfrm>
            <a:off x="1981200" y="13239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769" name="Line 43"/>
          <p:cNvSpPr>
            <a:spLocks noChangeShapeType="1"/>
          </p:cNvSpPr>
          <p:nvPr/>
        </p:nvSpPr>
        <p:spPr bwMode="auto">
          <a:xfrm>
            <a:off x="1981200" y="1933575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7740" name="Document"/>
          <p:cNvSpPr>
            <a:spLocks noEditPoints="1" noChangeArrowheads="1"/>
          </p:cNvSpPr>
          <p:nvPr/>
        </p:nvSpPr>
        <p:spPr bwMode="auto">
          <a:xfrm>
            <a:off x="1828800" y="5715000"/>
            <a:ext cx="981075" cy="904875"/>
          </a:xfrm>
          <a:custGeom>
            <a:avLst/>
            <a:gdLst>
              <a:gd name="T0" fmla="*/ 10757 w 21600"/>
              <a:gd name="T1" fmla="*/ 21632 h 21600"/>
              <a:gd name="T2" fmla="*/ 85 w 21600"/>
              <a:gd name="T3" fmla="*/ 10849 h 21600"/>
              <a:gd name="T4" fmla="*/ 10757 w 21600"/>
              <a:gd name="T5" fmla="*/ 81 h 21600"/>
              <a:gd name="T6" fmla="*/ 21706 w 21600"/>
              <a:gd name="T7" fmla="*/ 10652 h 21600"/>
              <a:gd name="T8" fmla="*/ 10757 w 21600"/>
              <a:gd name="T9" fmla="*/ 21632 h 21600"/>
              <a:gd name="T10" fmla="*/ 0 w 21600"/>
              <a:gd name="T11" fmla="*/ 0 h 21600"/>
              <a:gd name="T12" fmla="*/ 21600 w 21600"/>
              <a:gd name="T13" fmla="*/ 0 h 21600"/>
              <a:gd name="T14" fmla="*/ 21600 w 21600"/>
              <a:gd name="T15" fmla="*/ 21600 h 21600"/>
              <a:gd name="T16" fmla="*/ 977 w 21600"/>
              <a:gd name="T17" fmla="*/ 818 h 21600"/>
              <a:gd name="T18" fmla="*/ 20622 w 21600"/>
              <a:gd name="T19" fmla="*/ 16429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>
                <a:moveTo>
                  <a:pt x="10757" y="21632"/>
                </a:moveTo>
                <a:lnTo>
                  <a:pt x="5187" y="21632"/>
                </a:lnTo>
                <a:lnTo>
                  <a:pt x="85" y="17509"/>
                </a:lnTo>
                <a:lnTo>
                  <a:pt x="85" y="10849"/>
                </a:lnTo>
                <a:lnTo>
                  <a:pt x="85" y="81"/>
                </a:lnTo>
                <a:lnTo>
                  <a:pt x="10757" y="81"/>
                </a:lnTo>
                <a:lnTo>
                  <a:pt x="21706" y="81"/>
                </a:lnTo>
                <a:lnTo>
                  <a:pt x="21706" y="10652"/>
                </a:lnTo>
                <a:lnTo>
                  <a:pt x="21706" y="21632"/>
                </a:lnTo>
                <a:lnTo>
                  <a:pt x="10757" y="21632"/>
                </a:lnTo>
                <a:close/>
              </a:path>
              <a:path w="21600" h="21600">
                <a:moveTo>
                  <a:pt x="85" y="17509"/>
                </a:moveTo>
                <a:lnTo>
                  <a:pt x="5187" y="17509"/>
                </a:lnTo>
                <a:lnTo>
                  <a:pt x="5187" y="21632"/>
                </a:lnTo>
                <a:lnTo>
                  <a:pt x="85" y="17509"/>
                </a:lnTo>
                <a:close/>
              </a:path>
            </a:pathLst>
          </a:custGeom>
          <a:solidFill>
            <a:srgbClr val="D8EBB3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8100000" sx="104000" sy="104000" algn="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>
                <a:latin typeface="+mn-lt"/>
                <a:ea typeface="+mn-ea"/>
                <a:cs typeface="+mn-cs"/>
              </a:rPr>
              <a:t>NcML</a:t>
            </a:r>
          </a:p>
        </p:txBody>
      </p:sp>
      <p:sp>
        <p:nvSpPr>
          <p:cNvPr id="29771" name="Line 45"/>
          <p:cNvSpPr>
            <a:spLocks noChangeShapeType="1"/>
          </p:cNvSpPr>
          <p:nvPr/>
        </p:nvSpPr>
        <p:spPr bwMode="auto">
          <a:xfrm flipH="1">
            <a:off x="2438400" y="2619375"/>
            <a:ext cx="0" cy="3095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cxnSp>
        <p:nvCxnSpPr>
          <p:cNvPr id="29772" name="AutoShape 27"/>
          <p:cNvCxnSpPr>
            <a:cxnSpLocks noChangeShapeType="1"/>
          </p:cNvCxnSpPr>
          <p:nvPr/>
        </p:nvCxnSpPr>
        <p:spPr bwMode="auto">
          <a:xfrm rot="5400000">
            <a:off x="6907212" y="4470401"/>
            <a:ext cx="396875" cy="495300"/>
          </a:xfrm>
          <a:prstGeom prst="bentConnector2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29773" name="AutoShape 27"/>
          <p:cNvCxnSpPr>
            <a:cxnSpLocks noChangeShapeType="1"/>
          </p:cNvCxnSpPr>
          <p:nvPr/>
        </p:nvCxnSpPr>
        <p:spPr bwMode="auto">
          <a:xfrm rot="5400000">
            <a:off x="6642100" y="4735513"/>
            <a:ext cx="927100" cy="495300"/>
          </a:xfrm>
          <a:prstGeom prst="bentConnector2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29774" name="AutoShape 27"/>
          <p:cNvCxnSpPr>
            <a:cxnSpLocks noChangeShapeType="1"/>
          </p:cNvCxnSpPr>
          <p:nvPr/>
        </p:nvCxnSpPr>
        <p:spPr bwMode="auto">
          <a:xfrm rot="5400000">
            <a:off x="6145212" y="5232401"/>
            <a:ext cx="1920875" cy="495300"/>
          </a:xfrm>
          <a:prstGeom prst="bentConnector2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29775" name="AutoShape 27"/>
          <p:cNvCxnSpPr>
            <a:cxnSpLocks noChangeShapeType="1"/>
          </p:cNvCxnSpPr>
          <p:nvPr/>
        </p:nvCxnSpPr>
        <p:spPr bwMode="auto">
          <a:xfrm rot="5400000">
            <a:off x="6400006" y="4977607"/>
            <a:ext cx="1411287" cy="495300"/>
          </a:xfrm>
          <a:prstGeom prst="bentConnector2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ea typeface="ＭＳ Ｐゴシック" pitchFamily="34" charset="-128"/>
              </a:rPr>
              <a:t>CDM: Coordinate </a:t>
            </a:r>
            <a:r>
              <a:rPr lang="en-US" dirty="0" smtClean="0">
                <a:ea typeface="ＭＳ Ｐゴシック" pitchFamily="34" charset="-128"/>
              </a:rPr>
              <a:t>Systems</a:t>
            </a:r>
          </a:p>
        </p:txBody>
      </p:sp>
      <p:sp>
        <p:nvSpPr>
          <p:cNvPr id="39939" name="Rectangle 3"/>
          <p:cNvSpPr>
            <a:spLocks noGrp="1"/>
          </p:cNvSpPr>
          <p:nvPr>
            <p:ph type="body" idx="4294967295"/>
          </p:nvPr>
        </p:nvSpPr>
        <p:spPr/>
        <p:txBody>
          <a:bodyPr rtlCol="0">
            <a:normAutofit fontScale="85000" lnSpcReduction="1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ea typeface="+mn-ea"/>
              </a:rPr>
              <a:t>Used to </a:t>
            </a:r>
            <a:r>
              <a:rPr lang="en-US" dirty="0" err="1" smtClean="0">
                <a:ea typeface="+mn-ea"/>
              </a:rPr>
              <a:t>geolocate</a:t>
            </a:r>
            <a:r>
              <a:rPr lang="en-US" dirty="0" smtClean="0">
                <a:ea typeface="+mn-ea"/>
              </a:rPr>
              <a:t> data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ea typeface="+mn-ea"/>
              </a:rPr>
              <a:t>Dataset must describe the coordinate systems used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ea typeface="+mn-ea"/>
              </a:rPr>
              <a:t>Use conventions to describe coordinate systems</a:t>
            </a:r>
          </a:p>
          <a:p>
            <a:pPr lvl="1" eaLnBrk="1" fontAlgn="auto" hangingPunct="1">
              <a:spcAft>
                <a:spcPts val="0"/>
              </a:spcAft>
              <a:defRPr/>
            </a:pPr>
            <a:r>
              <a:rPr lang="en-US" dirty="0" smtClean="0">
                <a:ea typeface="+mn-ea"/>
              </a:rPr>
              <a:t>CF Convention (recommended)</a:t>
            </a:r>
          </a:p>
          <a:p>
            <a:pPr lvl="1" eaLnBrk="1" fontAlgn="auto" hangingPunct="1">
              <a:spcAft>
                <a:spcPts val="0"/>
              </a:spcAft>
              <a:defRPr/>
            </a:pPr>
            <a:r>
              <a:rPr lang="en-US" dirty="0" smtClean="0">
                <a:ea typeface="+mn-ea"/>
              </a:rPr>
              <a:t>Other conventions are recognized by </a:t>
            </a:r>
            <a:r>
              <a:rPr lang="en-US" dirty="0" err="1" smtClean="0">
                <a:ea typeface="+mn-ea"/>
              </a:rPr>
              <a:t>netCDF</a:t>
            </a:r>
            <a:r>
              <a:rPr lang="en-US" dirty="0" smtClean="0">
                <a:ea typeface="+mn-ea"/>
              </a:rPr>
              <a:t>-Java library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ea typeface="+mn-ea"/>
              </a:rPr>
              <a:t>What you get if your data follows conventions</a:t>
            </a:r>
          </a:p>
          <a:p>
            <a:pPr lvl="1" eaLnBrk="1" fontAlgn="auto" hangingPunct="1">
              <a:spcAft>
                <a:spcPts val="0"/>
              </a:spcAft>
              <a:defRPr/>
            </a:pPr>
            <a:r>
              <a:rPr lang="en-US" dirty="0" smtClean="0">
                <a:ea typeface="+mn-ea"/>
              </a:rPr>
              <a:t>Standard visualization, debugging, and data manipulation tools </a:t>
            </a:r>
          </a:p>
          <a:p>
            <a:pPr lvl="1" eaLnBrk="1" fontAlgn="auto" hangingPunct="1">
              <a:spcAft>
                <a:spcPts val="0"/>
              </a:spcAft>
              <a:defRPr/>
            </a:pPr>
            <a:r>
              <a:rPr lang="en-US" dirty="0" smtClean="0">
                <a:ea typeface="+mn-ea"/>
              </a:rPr>
              <a:t>Standard servers to make your data remotely accessible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ea typeface="ＭＳ Ｐゴシック" pitchFamily="34" charset="-128"/>
              </a:rPr>
              <a:t>CDM: </a:t>
            </a:r>
            <a:r>
              <a:rPr lang="en-US" dirty="0" smtClean="0">
                <a:ea typeface="ＭＳ Ｐゴシック" pitchFamily="34" charset="-128"/>
              </a:rPr>
              <a:t>Coordinate </a:t>
            </a:r>
            <a:r>
              <a:rPr lang="en-US" dirty="0" smtClean="0">
                <a:ea typeface="ＭＳ Ｐゴシック" pitchFamily="34" charset="-128"/>
              </a:rPr>
              <a:t>Systems </a:t>
            </a:r>
          </a:p>
        </p:txBody>
      </p:sp>
      <p:pic>
        <p:nvPicPr>
          <p:cNvPr id="24578" name="Picture 5" descr="sstFull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00" y="1219200"/>
            <a:ext cx="5768975" cy="335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798" name="Picture 6" descr="sstnz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133600" y="1676400"/>
            <a:ext cx="5637213" cy="327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Content Placeholder 4" descr="GlobeDisplay"/>
          <p:cNvPicPr>
            <a:picLocks noGrp="1" noChangeAspect="1" noChangeArrowheads="1"/>
          </p:cNvPicPr>
          <p:nvPr>
            <p:ph idx="4294967295"/>
          </p:nvPr>
        </p:nvPicPr>
        <p:blipFill>
          <a:blip r:embed="rId5" cstate="print"/>
          <a:srcRect/>
          <a:stretch>
            <a:fillRect/>
          </a:stretch>
        </p:blipFill>
        <p:spPr>
          <a:xfrm>
            <a:off x="381000" y="2743200"/>
            <a:ext cx="4716463" cy="4038600"/>
          </a:xfrm>
        </p:spPr>
      </p:pic>
      <p:pic>
        <p:nvPicPr>
          <p:cNvPr id="6" name="Picture 2">
            <a:hlinkClick r:id="rId6" action="ppaction://hlinksldjump"/>
          </p:cNvPr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992563" y="2362200"/>
            <a:ext cx="4922837" cy="399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37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37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 descr="earthquak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248400" y="3285169"/>
            <a:ext cx="2667000" cy="34204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8" descr="swath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6138590" y="1066800"/>
            <a:ext cx="1938610" cy="2057400"/>
          </a:xfrm>
          <a:prstGeom prst="rect">
            <a:avLst/>
          </a:prstGeom>
        </p:spPr>
      </p:pic>
      <p:sp>
        <p:nvSpPr>
          <p:cNvPr id="2662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ea typeface="ＭＳ Ｐゴシック" pitchFamily="34" charset="-128"/>
              </a:rPr>
              <a:t>CDM: </a:t>
            </a:r>
            <a:r>
              <a:rPr lang="en-US" dirty="0" smtClean="0">
                <a:ea typeface="ＭＳ Ｐゴシック" pitchFamily="34" charset="-128"/>
              </a:rPr>
              <a:t>Scientific </a:t>
            </a:r>
            <a:r>
              <a:rPr lang="en-US" dirty="0" smtClean="0">
                <a:ea typeface="ＭＳ Ｐゴシック" pitchFamily="34" charset="-128"/>
              </a:rPr>
              <a:t>Feature Types</a:t>
            </a:r>
          </a:p>
        </p:txBody>
      </p:sp>
      <p:sp>
        <p:nvSpPr>
          <p:cNvPr id="2662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ea typeface="ＭＳ Ｐゴシック" pitchFamily="34" charset="-128"/>
              </a:rPr>
              <a:t>Gridded Data</a:t>
            </a:r>
          </a:p>
          <a:p>
            <a:pPr eaLnBrk="1" hangingPunct="1"/>
            <a:r>
              <a:rPr lang="en-US" dirty="0" smtClean="0">
                <a:ea typeface="ＭＳ Ｐゴシック" pitchFamily="34" charset="-128"/>
              </a:rPr>
              <a:t>Radial Data</a:t>
            </a:r>
          </a:p>
          <a:p>
            <a:pPr eaLnBrk="1" hangingPunct="1"/>
            <a:r>
              <a:rPr lang="en-US" dirty="0" smtClean="0">
                <a:ea typeface="ＭＳ Ｐゴシック" pitchFamily="34" charset="-128"/>
              </a:rPr>
              <a:t>Swath Data</a:t>
            </a:r>
          </a:p>
          <a:p>
            <a:pPr eaLnBrk="1" hangingPunct="1"/>
            <a:r>
              <a:rPr lang="en-US" dirty="0" smtClean="0">
                <a:ea typeface="ＭＳ Ｐゴシック" pitchFamily="34" charset="-128"/>
              </a:rPr>
              <a:t>Discrete Sampling Features</a:t>
            </a:r>
          </a:p>
          <a:p>
            <a:pPr lvl="1" eaLnBrk="1" hangingPunct="1"/>
            <a:r>
              <a:rPr lang="en-US" dirty="0" smtClean="0">
                <a:ea typeface="ＭＳ Ｐゴシック" pitchFamily="34" charset="-128"/>
              </a:rPr>
              <a:t>Point data</a:t>
            </a:r>
          </a:p>
          <a:p>
            <a:pPr lvl="1" eaLnBrk="1" hangingPunct="1"/>
            <a:r>
              <a:rPr lang="en-US" dirty="0" smtClean="0">
                <a:ea typeface="ＭＳ Ｐゴシック" pitchFamily="34" charset="-128"/>
              </a:rPr>
              <a:t>Station data</a:t>
            </a:r>
          </a:p>
          <a:p>
            <a:pPr lvl="1" eaLnBrk="1" hangingPunct="1"/>
            <a:r>
              <a:rPr lang="en-US" dirty="0" smtClean="0">
                <a:ea typeface="ＭＳ Ｐゴシック" pitchFamily="34" charset="-128"/>
              </a:rPr>
              <a:t>Profile data</a:t>
            </a:r>
          </a:p>
          <a:p>
            <a:pPr lvl="1" eaLnBrk="1" hangingPunct="1"/>
            <a:r>
              <a:rPr lang="en-US" dirty="0" smtClean="0">
                <a:ea typeface="ＭＳ Ｐゴシック" pitchFamily="34" charset="-128"/>
              </a:rPr>
              <a:t>Trajectory </a:t>
            </a:r>
            <a:r>
              <a:rPr lang="en-US" dirty="0" smtClean="0">
                <a:ea typeface="ＭＳ Ｐゴシック" pitchFamily="34" charset="-128"/>
              </a:rPr>
              <a:t>(e.g., </a:t>
            </a:r>
            <a:r>
              <a:rPr lang="en-US" dirty="0" smtClean="0">
                <a:ea typeface="ＭＳ Ｐゴシック" pitchFamily="34" charset="-128"/>
              </a:rPr>
              <a:t>aircraft track) data</a:t>
            </a:r>
          </a:p>
        </p:txBody>
      </p:sp>
      <p:pic>
        <p:nvPicPr>
          <p:cNvPr id="5" name="Picture 4" descr="arraySlice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429000" y="1346200"/>
            <a:ext cx="2667000" cy="177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Aside 1: John Caron</a:t>
            </a:r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6655</TotalTime>
  <Words>1539</Words>
  <Application>Microsoft Office PowerPoint</Application>
  <PresentationFormat>On-screen Show (4:3)</PresentationFormat>
  <Paragraphs>405</Paragraphs>
  <Slides>42</Slides>
  <Notes>18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3" baseType="lpstr">
      <vt:lpstr>Office Theme</vt:lpstr>
      <vt:lpstr>Unidata’s TDS Workshop  TDS Overview – Part II  </vt:lpstr>
      <vt:lpstr>THREDDS Data Server</vt:lpstr>
      <vt:lpstr>THREDDS Data Server</vt:lpstr>
      <vt:lpstr>Common Data Model (CDM)</vt:lpstr>
      <vt:lpstr>Slide 5</vt:lpstr>
      <vt:lpstr>CDM: Coordinate Systems</vt:lpstr>
      <vt:lpstr>CDM: Coordinate Systems </vt:lpstr>
      <vt:lpstr>CDM: Scientific Feature Types</vt:lpstr>
      <vt:lpstr>Aside 1: John Caron</vt:lpstr>
      <vt:lpstr>CF-1.6 Discrete Geometry</vt:lpstr>
      <vt:lpstr>Feature Types</vt:lpstr>
      <vt:lpstr>GRIB collection indexing</vt:lpstr>
      <vt:lpstr>Aside 2: Sean Arms</vt:lpstr>
      <vt:lpstr>rzhta</vt:lpstr>
      <vt:lpstr>rzhta</vt:lpstr>
      <vt:lpstr>rzhta</vt:lpstr>
      <vt:lpstr>rzhta</vt:lpstr>
      <vt:lpstr>THREDDS Data Server</vt:lpstr>
      <vt:lpstr>Data Access Services</vt:lpstr>
      <vt:lpstr>Data Access Services Clients</vt:lpstr>
      <vt:lpstr>OPeNDAP Service</vt:lpstr>
      <vt:lpstr>OGC Web Coverage Service (WCS)</vt:lpstr>
      <vt:lpstr>OGC Web Map Service (WMS)</vt:lpstr>
      <vt:lpstr>NetCDF Subset Service</vt:lpstr>
      <vt:lpstr>Metadata Services ncISO</vt:lpstr>
      <vt:lpstr>Aside 3: Marcos Hermida</vt:lpstr>
      <vt:lpstr>Slide 27</vt:lpstr>
      <vt:lpstr>Slide 28</vt:lpstr>
      <vt:lpstr>THREDDS Data Server</vt:lpstr>
      <vt:lpstr>Configuration Catalogs</vt:lpstr>
      <vt:lpstr>TDS Configuration Catalogs</vt:lpstr>
      <vt:lpstr>TDS and NcML</vt:lpstr>
      <vt:lpstr>TDS / NcML  Modify and serve through TDS </vt:lpstr>
      <vt:lpstr>THREDDS Data Server</vt:lpstr>
      <vt:lpstr>Next Up:  TDS Configuration</vt:lpstr>
      <vt:lpstr>Slide 36</vt:lpstr>
      <vt:lpstr>Gridded Data</vt:lpstr>
      <vt:lpstr>Swath</vt:lpstr>
      <vt:lpstr>Point Observation Data</vt:lpstr>
      <vt:lpstr>WMS Interoperability</vt:lpstr>
      <vt:lpstr>Using WMS and NCSS</vt:lpstr>
      <vt:lpstr>Using WMS and NCSS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TDS Installation and Administration</dc:title>
  <dc:creator>edavis</dc:creator>
  <cp:lastModifiedBy>edavis</cp:lastModifiedBy>
  <cp:revision>114</cp:revision>
  <dcterms:created xsi:type="dcterms:W3CDTF">2010-11-02T23:47:00Z</dcterms:created>
  <dcterms:modified xsi:type="dcterms:W3CDTF">2012-10-22T05:07:57Z</dcterms:modified>
</cp:coreProperties>
</file>